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52"/>
  </p:notesMasterIdLst>
  <p:handoutMasterIdLst>
    <p:handoutMasterId r:id="rId53"/>
  </p:handoutMasterIdLst>
  <p:sldIdLst>
    <p:sldId id="256" r:id="rId2"/>
    <p:sldId id="257" r:id="rId3"/>
    <p:sldId id="258" r:id="rId4"/>
    <p:sldId id="259" r:id="rId5"/>
    <p:sldId id="262" r:id="rId6"/>
    <p:sldId id="263" r:id="rId7"/>
    <p:sldId id="264" r:id="rId8"/>
    <p:sldId id="265" r:id="rId9"/>
    <p:sldId id="266" r:id="rId10"/>
    <p:sldId id="267" r:id="rId11"/>
    <p:sldId id="268" r:id="rId12"/>
    <p:sldId id="269" r:id="rId13"/>
    <p:sldId id="270" r:id="rId14"/>
    <p:sldId id="274" r:id="rId15"/>
    <p:sldId id="271" r:id="rId16"/>
    <p:sldId id="272" r:id="rId17"/>
    <p:sldId id="273" r:id="rId18"/>
    <p:sldId id="275" r:id="rId19"/>
    <p:sldId id="277" r:id="rId20"/>
    <p:sldId id="278" r:id="rId21"/>
    <p:sldId id="279" r:id="rId22"/>
    <p:sldId id="280" r:id="rId23"/>
    <p:sldId id="281" r:id="rId24"/>
    <p:sldId id="282" r:id="rId25"/>
    <p:sldId id="283" r:id="rId26"/>
    <p:sldId id="284" r:id="rId27"/>
    <p:sldId id="285" r:id="rId28"/>
    <p:sldId id="286" r:id="rId29"/>
    <p:sldId id="287" r:id="rId30"/>
    <p:sldId id="260" r:id="rId31"/>
    <p:sldId id="261" r:id="rId32"/>
    <p:sldId id="288" r:id="rId33"/>
    <p:sldId id="289" r:id="rId34"/>
    <p:sldId id="290" r:id="rId35"/>
    <p:sldId id="291" r:id="rId36"/>
    <p:sldId id="292" r:id="rId37"/>
    <p:sldId id="293" r:id="rId38"/>
    <p:sldId id="294" r:id="rId39"/>
    <p:sldId id="295" r:id="rId40"/>
    <p:sldId id="296" r:id="rId41"/>
    <p:sldId id="297" r:id="rId42"/>
    <p:sldId id="298" r:id="rId43"/>
    <p:sldId id="300" r:id="rId44"/>
    <p:sldId id="299" r:id="rId45"/>
    <p:sldId id="301" r:id="rId46"/>
    <p:sldId id="303" r:id="rId47"/>
    <p:sldId id="302" r:id="rId48"/>
    <p:sldId id="304" r:id="rId49"/>
    <p:sldId id="305" r:id="rId50"/>
    <p:sldId id="306"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7A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85" autoAdjust="0"/>
    <p:restoredTop sz="94660"/>
  </p:normalViewPr>
  <p:slideViewPr>
    <p:cSldViewPr snapToGrid="0">
      <p:cViewPr varScale="1">
        <p:scale>
          <a:sx n="101" d="100"/>
          <a:sy n="101" d="100"/>
        </p:scale>
        <p:origin x="56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64E7DC-F06A-3715-8551-3D16E89DF1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48EAB9EF-2681-4910-FEAD-40A8296F24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36DC750-02E8-4F39-91E9-45761F38FB3F}" type="datetimeFigureOut">
              <a:rPr lang="en-IN" smtClean="0"/>
              <a:t>20-05-2025</a:t>
            </a:fld>
            <a:endParaRPr lang="en-IN"/>
          </a:p>
        </p:txBody>
      </p:sp>
      <p:sp>
        <p:nvSpPr>
          <p:cNvPr id="4" name="Footer Placeholder 3">
            <a:extLst>
              <a:ext uri="{FF2B5EF4-FFF2-40B4-BE49-F238E27FC236}">
                <a16:creationId xmlns:a16="http://schemas.microsoft.com/office/drawing/2014/main" id="{99E91D72-E85C-FBE3-035E-37902DFFE3D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858BDAB6-1E3F-2558-759D-271694A46C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FF85179-DFF7-4548-930B-DA0596F03621}" type="slidenum">
              <a:rPr lang="en-IN" smtClean="0"/>
              <a:t>‹#›</a:t>
            </a:fld>
            <a:endParaRPr lang="en-IN"/>
          </a:p>
        </p:txBody>
      </p:sp>
    </p:spTree>
    <p:extLst>
      <p:ext uri="{BB962C8B-B14F-4D97-AF65-F5344CB8AC3E}">
        <p14:creationId xmlns:p14="http://schemas.microsoft.com/office/powerpoint/2010/main" val="116047345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29317F-250A-4990-8FD5-0016180CC899}" type="datetimeFigureOut">
              <a:rPr lang="en-IN" smtClean="0"/>
              <a:t>20-05-2025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5BCF6-0FCD-446B-906B-7022E223F4FF}" type="slidenum">
              <a:rPr lang="en-IN" smtClean="0"/>
              <a:t>‹#›</a:t>
            </a:fld>
            <a:endParaRPr lang="en-IN"/>
          </a:p>
        </p:txBody>
      </p:sp>
    </p:spTree>
    <p:extLst>
      <p:ext uri="{BB962C8B-B14F-4D97-AF65-F5344CB8AC3E}">
        <p14:creationId xmlns:p14="http://schemas.microsoft.com/office/powerpoint/2010/main" val="124937401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DD5BCF6-0FCD-446B-906B-7022E223F4FF}" type="slidenum">
              <a:rPr lang="en-IN" smtClean="0"/>
              <a:t>7</a:t>
            </a:fld>
            <a:endParaRPr lang="en-IN"/>
          </a:p>
        </p:txBody>
      </p:sp>
    </p:spTree>
    <p:extLst>
      <p:ext uri="{BB962C8B-B14F-4D97-AF65-F5344CB8AC3E}">
        <p14:creationId xmlns:p14="http://schemas.microsoft.com/office/powerpoint/2010/main" val="3771852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9BECD-EE7D-4F47-B0C1-067D96413D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F7E910-F421-2FC0-6F8A-6910754B27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B72FC8-571F-2C73-C87A-B89BE709A0C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E4F13F7-763F-2DEB-1ED9-5EC62505FE01}"/>
              </a:ext>
            </a:extLst>
          </p:cNvPr>
          <p:cNvSpPr>
            <a:spLocks noGrp="1"/>
          </p:cNvSpPr>
          <p:nvPr>
            <p:ph type="sldNum" sz="quarter" idx="5"/>
          </p:nvPr>
        </p:nvSpPr>
        <p:spPr/>
        <p:txBody>
          <a:bodyPr/>
          <a:lstStyle/>
          <a:p>
            <a:fld id="{3DD5BCF6-0FCD-446B-906B-7022E223F4FF}" type="slidenum">
              <a:rPr lang="en-IN" smtClean="0"/>
              <a:t>16</a:t>
            </a:fld>
            <a:endParaRPr lang="en-IN"/>
          </a:p>
        </p:txBody>
      </p:sp>
    </p:spTree>
    <p:extLst>
      <p:ext uri="{BB962C8B-B14F-4D97-AF65-F5344CB8AC3E}">
        <p14:creationId xmlns:p14="http://schemas.microsoft.com/office/powerpoint/2010/main" val="2086761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890F89-3118-69B1-BBB4-AEA342E9E0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9492B4-EE47-1758-37F9-53EC233698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CDB4C-0827-712E-6804-9D9696E3B1D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883D367-2229-F532-0093-39AECC569789}"/>
              </a:ext>
            </a:extLst>
          </p:cNvPr>
          <p:cNvSpPr>
            <a:spLocks noGrp="1"/>
          </p:cNvSpPr>
          <p:nvPr>
            <p:ph type="sldNum" sz="quarter" idx="5"/>
          </p:nvPr>
        </p:nvSpPr>
        <p:spPr/>
        <p:txBody>
          <a:bodyPr/>
          <a:lstStyle/>
          <a:p>
            <a:fld id="{3DD5BCF6-0FCD-446B-906B-7022E223F4FF}" type="slidenum">
              <a:rPr lang="en-IN" smtClean="0"/>
              <a:t>17</a:t>
            </a:fld>
            <a:endParaRPr lang="en-IN"/>
          </a:p>
        </p:txBody>
      </p:sp>
    </p:spTree>
    <p:extLst>
      <p:ext uri="{BB962C8B-B14F-4D97-AF65-F5344CB8AC3E}">
        <p14:creationId xmlns:p14="http://schemas.microsoft.com/office/powerpoint/2010/main" val="32102883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B0FAB-3124-9522-A72C-0B70E8FF3E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759A6C-8BD6-7CE5-5F14-EF44DAD89D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B951A0-8336-8D18-95E3-8733932EA97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23D5ED8-AFC6-3BB1-EBC2-5C7DCD7E330B}"/>
              </a:ext>
            </a:extLst>
          </p:cNvPr>
          <p:cNvSpPr>
            <a:spLocks noGrp="1"/>
          </p:cNvSpPr>
          <p:nvPr>
            <p:ph type="sldNum" sz="quarter" idx="5"/>
          </p:nvPr>
        </p:nvSpPr>
        <p:spPr/>
        <p:txBody>
          <a:bodyPr/>
          <a:lstStyle/>
          <a:p>
            <a:fld id="{3DD5BCF6-0FCD-446B-906B-7022E223F4FF}" type="slidenum">
              <a:rPr lang="en-IN" smtClean="0"/>
              <a:t>18</a:t>
            </a:fld>
            <a:endParaRPr lang="en-IN"/>
          </a:p>
        </p:txBody>
      </p:sp>
    </p:spTree>
    <p:extLst>
      <p:ext uri="{BB962C8B-B14F-4D97-AF65-F5344CB8AC3E}">
        <p14:creationId xmlns:p14="http://schemas.microsoft.com/office/powerpoint/2010/main" val="2947450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D87AE-CC2A-24F6-5A31-EA29ECE6DA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DFEAB1-0414-9C50-67F7-F3B7F15965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64EB6B-8FDE-0A14-0971-CC08E7AE48F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31D58A3-32AD-13C8-B397-C302BAD443AE}"/>
              </a:ext>
            </a:extLst>
          </p:cNvPr>
          <p:cNvSpPr>
            <a:spLocks noGrp="1"/>
          </p:cNvSpPr>
          <p:nvPr>
            <p:ph type="sldNum" sz="quarter" idx="5"/>
          </p:nvPr>
        </p:nvSpPr>
        <p:spPr/>
        <p:txBody>
          <a:bodyPr/>
          <a:lstStyle/>
          <a:p>
            <a:fld id="{3DD5BCF6-0FCD-446B-906B-7022E223F4FF}" type="slidenum">
              <a:rPr lang="en-IN" smtClean="0"/>
              <a:t>19</a:t>
            </a:fld>
            <a:endParaRPr lang="en-IN"/>
          </a:p>
        </p:txBody>
      </p:sp>
    </p:spTree>
    <p:extLst>
      <p:ext uri="{BB962C8B-B14F-4D97-AF65-F5344CB8AC3E}">
        <p14:creationId xmlns:p14="http://schemas.microsoft.com/office/powerpoint/2010/main" val="10267752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1C57C-6132-71EA-3EA0-91A40950B7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EB8433-7C48-3B20-8CC5-9DC7239B7D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C91438-AE3C-9899-2E06-5F1B0657933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F198042-256B-320F-1C5E-1F89DD930222}"/>
              </a:ext>
            </a:extLst>
          </p:cNvPr>
          <p:cNvSpPr>
            <a:spLocks noGrp="1"/>
          </p:cNvSpPr>
          <p:nvPr>
            <p:ph type="sldNum" sz="quarter" idx="5"/>
          </p:nvPr>
        </p:nvSpPr>
        <p:spPr/>
        <p:txBody>
          <a:bodyPr/>
          <a:lstStyle/>
          <a:p>
            <a:fld id="{3DD5BCF6-0FCD-446B-906B-7022E223F4FF}" type="slidenum">
              <a:rPr lang="en-IN" smtClean="0"/>
              <a:t>20</a:t>
            </a:fld>
            <a:endParaRPr lang="en-IN"/>
          </a:p>
        </p:txBody>
      </p:sp>
    </p:spTree>
    <p:extLst>
      <p:ext uri="{BB962C8B-B14F-4D97-AF65-F5344CB8AC3E}">
        <p14:creationId xmlns:p14="http://schemas.microsoft.com/office/powerpoint/2010/main" val="3622997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83542F-2F94-AD54-0692-B8626D3B65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5B672B-3725-62F1-4DB0-06823FD510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D18DF1-61D1-F5C5-7E77-653E168E05F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E9CD1C4-8026-DE96-F185-08AE95F95791}"/>
              </a:ext>
            </a:extLst>
          </p:cNvPr>
          <p:cNvSpPr>
            <a:spLocks noGrp="1"/>
          </p:cNvSpPr>
          <p:nvPr>
            <p:ph type="sldNum" sz="quarter" idx="5"/>
          </p:nvPr>
        </p:nvSpPr>
        <p:spPr/>
        <p:txBody>
          <a:bodyPr/>
          <a:lstStyle/>
          <a:p>
            <a:fld id="{3DD5BCF6-0FCD-446B-906B-7022E223F4FF}" type="slidenum">
              <a:rPr lang="en-IN" smtClean="0"/>
              <a:t>21</a:t>
            </a:fld>
            <a:endParaRPr lang="en-IN"/>
          </a:p>
        </p:txBody>
      </p:sp>
    </p:spTree>
    <p:extLst>
      <p:ext uri="{BB962C8B-B14F-4D97-AF65-F5344CB8AC3E}">
        <p14:creationId xmlns:p14="http://schemas.microsoft.com/office/powerpoint/2010/main" val="17542411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7B41DB-B5A1-09A4-3090-F8D5B62032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96AD0-585C-B97E-D8C6-6703FDCCBF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E17C56-C5B0-5000-EBB4-646B1DAD97C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837F810-DD38-A063-F94A-9E617117C509}"/>
              </a:ext>
            </a:extLst>
          </p:cNvPr>
          <p:cNvSpPr>
            <a:spLocks noGrp="1"/>
          </p:cNvSpPr>
          <p:nvPr>
            <p:ph type="sldNum" sz="quarter" idx="5"/>
          </p:nvPr>
        </p:nvSpPr>
        <p:spPr/>
        <p:txBody>
          <a:bodyPr/>
          <a:lstStyle/>
          <a:p>
            <a:fld id="{3DD5BCF6-0FCD-446B-906B-7022E223F4FF}" type="slidenum">
              <a:rPr lang="en-IN" smtClean="0"/>
              <a:t>22</a:t>
            </a:fld>
            <a:endParaRPr lang="en-IN"/>
          </a:p>
        </p:txBody>
      </p:sp>
    </p:spTree>
    <p:extLst>
      <p:ext uri="{BB962C8B-B14F-4D97-AF65-F5344CB8AC3E}">
        <p14:creationId xmlns:p14="http://schemas.microsoft.com/office/powerpoint/2010/main" val="35449983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81C3E-4C9C-9289-FAD5-5C55829AB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6190E0-0BEB-FA35-1FF4-6C26C9E55C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667034-7BD1-81CA-E004-03536F32A58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A119452-4931-36A9-C05B-1E9AFD2D9923}"/>
              </a:ext>
            </a:extLst>
          </p:cNvPr>
          <p:cNvSpPr>
            <a:spLocks noGrp="1"/>
          </p:cNvSpPr>
          <p:nvPr>
            <p:ph type="sldNum" sz="quarter" idx="5"/>
          </p:nvPr>
        </p:nvSpPr>
        <p:spPr/>
        <p:txBody>
          <a:bodyPr/>
          <a:lstStyle/>
          <a:p>
            <a:fld id="{3DD5BCF6-0FCD-446B-906B-7022E223F4FF}" type="slidenum">
              <a:rPr lang="en-IN" smtClean="0"/>
              <a:t>23</a:t>
            </a:fld>
            <a:endParaRPr lang="en-IN"/>
          </a:p>
        </p:txBody>
      </p:sp>
    </p:spTree>
    <p:extLst>
      <p:ext uri="{BB962C8B-B14F-4D97-AF65-F5344CB8AC3E}">
        <p14:creationId xmlns:p14="http://schemas.microsoft.com/office/powerpoint/2010/main" val="3153109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1F875D-6E2F-E9DF-1A54-1B4B0F0A4E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526041-C122-92B9-3F71-7F585B451D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A86B21-DBB3-563A-9076-AADE42C3D6E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C0A0B4E-5E3E-887A-EEBF-CBA854478D81}"/>
              </a:ext>
            </a:extLst>
          </p:cNvPr>
          <p:cNvSpPr>
            <a:spLocks noGrp="1"/>
          </p:cNvSpPr>
          <p:nvPr>
            <p:ph type="sldNum" sz="quarter" idx="5"/>
          </p:nvPr>
        </p:nvSpPr>
        <p:spPr/>
        <p:txBody>
          <a:bodyPr/>
          <a:lstStyle/>
          <a:p>
            <a:fld id="{3DD5BCF6-0FCD-446B-906B-7022E223F4FF}" type="slidenum">
              <a:rPr lang="en-IN" smtClean="0"/>
              <a:t>24</a:t>
            </a:fld>
            <a:endParaRPr lang="en-IN"/>
          </a:p>
        </p:txBody>
      </p:sp>
    </p:spTree>
    <p:extLst>
      <p:ext uri="{BB962C8B-B14F-4D97-AF65-F5344CB8AC3E}">
        <p14:creationId xmlns:p14="http://schemas.microsoft.com/office/powerpoint/2010/main" val="36683219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63182-8A5C-BBDC-87C5-5A4855F0E6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1325AA-F2EC-691E-6819-ACD7308ED3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3CE80-9B16-94BD-50EF-8B2F26E1A82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51CDEB2-80DF-06A2-F093-60A5EBE480D6}"/>
              </a:ext>
            </a:extLst>
          </p:cNvPr>
          <p:cNvSpPr>
            <a:spLocks noGrp="1"/>
          </p:cNvSpPr>
          <p:nvPr>
            <p:ph type="sldNum" sz="quarter" idx="5"/>
          </p:nvPr>
        </p:nvSpPr>
        <p:spPr/>
        <p:txBody>
          <a:bodyPr/>
          <a:lstStyle/>
          <a:p>
            <a:fld id="{3DD5BCF6-0FCD-446B-906B-7022E223F4FF}" type="slidenum">
              <a:rPr lang="en-IN" smtClean="0"/>
              <a:t>25</a:t>
            </a:fld>
            <a:endParaRPr lang="en-IN"/>
          </a:p>
        </p:txBody>
      </p:sp>
    </p:spTree>
    <p:extLst>
      <p:ext uri="{BB962C8B-B14F-4D97-AF65-F5344CB8AC3E}">
        <p14:creationId xmlns:p14="http://schemas.microsoft.com/office/powerpoint/2010/main" val="29741028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759BD-4C14-E52B-E3D6-3B812BF246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F6A554-6FB9-7130-9292-285C595561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DB6052-66EB-36CA-7050-80313B33A5F7}"/>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B715E31-4A5F-ECCA-A9FF-E72B0FC51AA1}"/>
              </a:ext>
            </a:extLst>
          </p:cNvPr>
          <p:cNvSpPr>
            <a:spLocks noGrp="1"/>
          </p:cNvSpPr>
          <p:nvPr>
            <p:ph type="sldNum" sz="quarter" idx="5"/>
          </p:nvPr>
        </p:nvSpPr>
        <p:spPr/>
        <p:txBody>
          <a:bodyPr/>
          <a:lstStyle/>
          <a:p>
            <a:fld id="{3DD5BCF6-0FCD-446B-906B-7022E223F4FF}" type="slidenum">
              <a:rPr lang="en-IN" smtClean="0"/>
              <a:t>8</a:t>
            </a:fld>
            <a:endParaRPr lang="en-IN"/>
          </a:p>
        </p:txBody>
      </p:sp>
    </p:spTree>
    <p:extLst>
      <p:ext uri="{BB962C8B-B14F-4D97-AF65-F5344CB8AC3E}">
        <p14:creationId xmlns:p14="http://schemas.microsoft.com/office/powerpoint/2010/main" val="37887486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B35E4-6FDB-3994-789D-9B49F793C4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BDD354-C516-1186-C808-F988A6D9B7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2B14B-99DB-D912-9B0F-A780FD2A69C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6F90260-2018-CF77-ACDE-6AFBD5A837A3}"/>
              </a:ext>
            </a:extLst>
          </p:cNvPr>
          <p:cNvSpPr>
            <a:spLocks noGrp="1"/>
          </p:cNvSpPr>
          <p:nvPr>
            <p:ph type="sldNum" sz="quarter" idx="5"/>
          </p:nvPr>
        </p:nvSpPr>
        <p:spPr/>
        <p:txBody>
          <a:bodyPr/>
          <a:lstStyle/>
          <a:p>
            <a:fld id="{3DD5BCF6-0FCD-446B-906B-7022E223F4FF}" type="slidenum">
              <a:rPr lang="en-IN" smtClean="0"/>
              <a:t>26</a:t>
            </a:fld>
            <a:endParaRPr lang="en-IN"/>
          </a:p>
        </p:txBody>
      </p:sp>
    </p:spTree>
    <p:extLst>
      <p:ext uri="{BB962C8B-B14F-4D97-AF65-F5344CB8AC3E}">
        <p14:creationId xmlns:p14="http://schemas.microsoft.com/office/powerpoint/2010/main" val="316017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3350C-D2F1-122D-F7FC-C6E4FAA5A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3A89F-6637-75FE-65E6-D8BA789435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E6A4F6-D479-077B-1657-34D462452AA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E4FA6AB-BA83-8EB9-A880-FC2F7D1CABC4}"/>
              </a:ext>
            </a:extLst>
          </p:cNvPr>
          <p:cNvSpPr>
            <a:spLocks noGrp="1"/>
          </p:cNvSpPr>
          <p:nvPr>
            <p:ph type="sldNum" sz="quarter" idx="5"/>
          </p:nvPr>
        </p:nvSpPr>
        <p:spPr/>
        <p:txBody>
          <a:bodyPr/>
          <a:lstStyle/>
          <a:p>
            <a:fld id="{3DD5BCF6-0FCD-446B-906B-7022E223F4FF}" type="slidenum">
              <a:rPr lang="en-IN" smtClean="0"/>
              <a:t>27</a:t>
            </a:fld>
            <a:endParaRPr lang="en-IN"/>
          </a:p>
        </p:txBody>
      </p:sp>
    </p:spTree>
    <p:extLst>
      <p:ext uri="{BB962C8B-B14F-4D97-AF65-F5344CB8AC3E}">
        <p14:creationId xmlns:p14="http://schemas.microsoft.com/office/powerpoint/2010/main" val="2237507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D033E9-68D2-1804-0231-9C0A4E628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1A56F6-26F7-A866-C265-70BD25ABB7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540EA6-B053-6840-FF54-11330BA2F40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5CDA3FF9-167B-3158-8B6F-08DBFA10B82C}"/>
              </a:ext>
            </a:extLst>
          </p:cNvPr>
          <p:cNvSpPr>
            <a:spLocks noGrp="1"/>
          </p:cNvSpPr>
          <p:nvPr>
            <p:ph type="sldNum" sz="quarter" idx="5"/>
          </p:nvPr>
        </p:nvSpPr>
        <p:spPr/>
        <p:txBody>
          <a:bodyPr/>
          <a:lstStyle/>
          <a:p>
            <a:fld id="{3DD5BCF6-0FCD-446B-906B-7022E223F4FF}" type="slidenum">
              <a:rPr lang="en-IN" smtClean="0"/>
              <a:t>28</a:t>
            </a:fld>
            <a:endParaRPr lang="en-IN"/>
          </a:p>
        </p:txBody>
      </p:sp>
    </p:spTree>
    <p:extLst>
      <p:ext uri="{BB962C8B-B14F-4D97-AF65-F5344CB8AC3E}">
        <p14:creationId xmlns:p14="http://schemas.microsoft.com/office/powerpoint/2010/main" val="20790734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B2A498-B3A1-25CF-3A73-B3AAE9F86C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059421-C882-8E3E-88CB-49A75721E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69F47F-A38E-2860-BCC9-E6204825DA6B}"/>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01DBF11-A0D1-443E-8189-E2F44C11EA27}"/>
              </a:ext>
            </a:extLst>
          </p:cNvPr>
          <p:cNvSpPr>
            <a:spLocks noGrp="1"/>
          </p:cNvSpPr>
          <p:nvPr>
            <p:ph type="sldNum" sz="quarter" idx="5"/>
          </p:nvPr>
        </p:nvSpPr>
        <p:spPr/>
        <p:txBody>
          <a:bodyPr/>
          <a:lstStyle/>
          <a:p>
            <a:fld id="{3DD5BCF6-0FCD-446B-906B-7022E223F4FF}" type="slidenum">
              <a:rPr lang="en-IN" smtClean="0"/>
              <a:t>29</a:t>
            </a:fld>
            <a:endParaRPr lang="en-IN"/>
          </a:p>
        </p:txBody>
      </p:sp>
    </p:spTree>
    <p:extLst>
      <p:ext uri="{BB962C8B-B14F-4D97-AF65-F5344CB8AC3E}">
        <p14:creationId xmlns:p14="http://schemas.microsoft.com/office/powerpoint/2010/main" val="34558273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A7EC9D-CEE1-5AAF-9053-7A24241E6E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2BAC57-483B-DE02-3AE8-235119FF88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B4DB61-B482-2DC6-9C10-DCA16F9F855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C9077E2-9621-AEE5-8C84-6F1CFF7EC292}"/>
              </a:ext>
            </a:extLst>
          </p:cNvPr>
          <p:cNvSpPr>
            <a:spLocks noGrp="1"/>
          </p:cNvSpPr>
          <p:nvPr>
            <p:ph type="sldNum" sz="quarter" idx="5"/>
          </p:nvPr>
        </p:nvSpPr>
        <p:spPr/>
        <p:txBody>
          <a:bodyPr/>
          <a:lstStyle/>
          <a:p>
            <a:fld id="{3DD5BCF6-0FCD-446B-906B-7022E223F4FF}" type="slidenum">
              <a:rPr lang="en-IN" smtClean="0"/>
              <a:t>34</a:t>
            </a:fld>
            <a:endParaRPr lang="en-IN"/>
          </a:p>
        </p:txBody>
      </p:sp>
    </p:spTree>
    <p:extLst>
      <p:ext uri="{BB962C8B-B14F-4D97-AF65-F5344CB8AC3E}">
        <p14:creationId xmlns:p14="http://schemas.microsoft.com/office/powerpoint/2010/main" val="1899308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F1AB88-612A-09D3-9F29-9BC1C1678B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099FEE-5B3C-0FEE-C8A2-FF09D3978E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CC435-5F14-D1FD-3F10-48DF4BD917B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0AE5227-0FF5-9641-4255-8A1592E1B482}"/>
              </a:ext>
            </a:extLst>
          </p:cNvPr>
          <p:cNvSpPr>
            <a:spLocks noGrp="1"/>
          </p:cNvSpPr>
          <p:nvPr>
            <p:ph type="sldNum" sz="quarter" idx="5"/>
          </p:nvPr>
        </p:nvSpPr>
        <p:spPr/>
        <p:txBody>
          <a:bodyPr/>
          <a:lstStyle/>
          <a:p>
            <a:fld id="{3DD5BCF6-0FCD-446B-906B-7022E223F4FF}" type="slidenum">
              <a:rPr lang="en-IN" smtClean="0"/>
              <a:t>35</a:t>
            </a:fld>
            <a:endParaRPr lang="en-IN"/>
          </a:p>
        </p:txBody>
      </p:sp>
    </p:spTree>
    <p:extLst>
      <p:ext uri="{BB962C8B-B14F-4D97-AF65-F5344CB8AC3E}">
        <p14:creationId xmlns:p14="http://schemas.microsoft.com/office/powerpoint/2010/main" val="3493944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A85EF-D511-A62A-EA02-C588B386B6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1BA61A-9A6E-69F4-B8AF-DB80419FC2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D74215-7047-41A2-46A2-072E510FF36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1040574-B698-1A18-3D43-CA92B0EC5453}"/>
              </a:ext>
            </a:extLst>
          </p:cNvPr>
          <p:cNvSpPr>
            <a:spLocks noGrp="1"/>
          </p:cNvSpPr>
          <p:nvPr>
            <p:ph type="sldNum" sz="quarter" idx="5"/>
          </p:nvPr>
        </p:nvSpPr>
        <p:spPr/>
        <p:txBody>
          <a:bodyPr/>
          <a:lstStyle/>
          <a:p>
            <a:fld id="{3DD5BCF6-0FCD-446B-906B-7022E223F4FF}" type="slidenum">
              <a:rPr lang="en-IN" smtClean="0"/>
              <a:t>36</a:t>
            </a:fld>
            <a:endParaRPr lang="en-IN"/>
          </a:p>
        </p:txBody>
      </p:sp>
    </p:spTree>
    <p:extLst>
      <p:ext uri="{BB962C8B-B14F-4D97-AF65-F5344CB8AC3E}">
        <p14:creationId xmlns:p14="http://schemas.microsoft.com/office/powerpoint/2010/main" val="33676976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E2A28-1424-064A-B3D4-E831F28E19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6E6664-3EE2-B4FB-788C-CAF0C6013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79D87E-F900-D23C-934A-66233F52FFC0}"/>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8459072-6EA6-6171-BF8C-F33A018F729F}"/>
              </a:ext>
            </a:extLst>
          </p:cNvPr>
          <p:cNvSpPr>
            <a:spLocks noGrp="1"/>
          </p:cNvSpPr>
          <p:nvPr>
            <p:ph type="sldNum" sz="quarter" idx="5"/>
          </p:nvPr>
        </p:nvSpPr>
        <p:spPr/>
        <p:txBody>
          <a:bodyPr/>
          <a:lstStyle/>
          <a:p>
            <a:fld id="{3DD5BCF6-0FCD-446B-906B-7022E223F4FF}" type="slidenum">
              <a:rPr lang="en-IN" smtClean="0"/>
              <a:t>37</a:t>
            </a:fld>
            <a:endParaRPr lang="en-IN"/>
          </a:p>
        </p:txBody>
      </p:sp>
    </p:spTree>
    <p:extLst>
      <p:ext uri="{BB962C8B-B14F-4D97-AF65-F5344CB8AC3E}">
        <p14:creationId xmlns:p14="http://schemas.microsoft.com/office/powerpoint/2010/main" val="2731323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0AF16-FEA5-C8D0-582F-0902E7A6F9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DCEC59-A2B6-5904-63D4-3796650CC0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AE958C-4DB6-B3F0-0AA1-37174E9C60F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DBE96C7E-53C4-7067-8525-8DB08BF6E8E6}"/>
              </a:ext>
            </a:extLst>
          </p:cNvPr>
          <p:cNvSpPr>
            <a:spLocks noGrp="1"/>
          </p:cNvSpPr>
          <p:nvPr>
            <p:ph type="sldNum" sz="quarter" idx="5"/>
          </p:nvPr>
        </p:nvSpPr>
        <p:spPr/>
        <p:txBody>
          <a:bodyPr/>
          <a:lstStyle/>
          <a:p>
            <a:fld id="{3DD5BCF6-0FCD-446B-906B-7022E223F4FF}" type="slidenum">
              <a:rPr lang="en-IN" smtClean="0"/>
              <a:t>38</a:t>
            </a:fld>
            <a:endParaRPr lang="en-IN"/>
          </a:p>
        </p:txBody>
      </p:sp>
    </p:spTree>
    <p:extLst>
      <p:ext uri="{BB962C8B-B14F-4D97-AF65-F5344CB8AC3E}">
        <p14:creationId xmlns:p14="http://schemas.microsoft.com/office/powerpoint/2010/main" val="1564919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7024E-7029-7E77-4EA0-24AFDBFB41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BA2E0E-9EC6-29DC-9685-6C94B2823E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7F3642-6596-1B24-CAE0-4391DF8864F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116BC65-ECE6-DF16-F986-F93CF5B51595}"/>
              </a:ext>
            </a:extLst>
          </p:cNvPr>
          <p:cNvSpPr>
            <a:spLocks noGrp="1"/>
          </p:cNvSpPr>
          <p:nvPr>
            <p:ph type="sldNum" sz="quarter" idx="5"/>
          </p:nvPr>
        </p:nvSpPr>
        <p:spPr/>
        <p:txBody>
          <a:bodyPr/>
          <a:lstStyle/>
          <a:p>
            <a:fld id="{3DD5BCF6-0FCD-446B-906B-7022E223F4FF}" type="slidenum">
              <a:rPr lang="en-IN" smtClean="0"/>
              <a:t>39</a:t>
            </a:fld>
            <a:endParaRPr lang="en-IN"/>
          </a:p>
        </p:txBody>
      </p:sp>
    </p:spTree>
    <p:extLst>
      <p:ext uri="{BB962C8B-B14F-4D97-AF65-F5344CB8AC3E}">
        <p14:creationId xmlns:p14="http://schemas.microsoft.com/office/powerpoint/2010/main" val="2523413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6C1734-F411-A05A-16DF-657B8A5CE4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FEABCE-EA58-AB67-6BC5-7E3DC5CC47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A7DFE4-1F55-FF55-C1B4-5BDCEDFBD90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46B2A316-41C9-4651-986E-5207E24F0DC7}"/>
              </a:ext>
            </a:extLst>
          </p:cNvPr>
          <p:cNvSpPr>
            <a:spLocks noGrp="1"/>
          </p:cNvSpPr>
          <p:nvPr>
            <p:ph type="sldNum" sz="quarter" idx="5"/>
          </p:nvPr>
        </p:nvSpPr>
        <p:spPr/>
        <p:txBody>
          <a:bodyPr/>
          <a:lstStyle/>
          <a:p>
            <a:fld id="{3DD5BCF6-0FCD-446B-906B-7022E223F4FF}" type="slidenum">
              <a:rPr lang="en-IN" smtClean="0"/>
              <a:t>9</a:t>
            </a:fld>
            <a:endParaRPr lang="en-IN"/>
          </a:p>
        </p:txBody>
      </p:sp>
    </p:spTree>
    <p:extLst>
      <p:ext uri="{BB962C8B-B14F-4D97-AF65-F5344CB8AC3E}">
        <p14:creationId xmlns:p14="http://schemas.microsoft.com/office/powerpoint/2010/main" val="1426948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1308D-1D8C-2707-B68F-E02075095F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84B2FD-E48C-8858-7333-60BB1CE49D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A231B6-0EA5-C7DE-7705-A7EE6B682AC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184FB55-4794-2180-242D-DB571B70FB8A}"/>
              </a:ext>
            </a:extLst>
          </p:cNvPr>
          <p:cNvSpPr>
            <a:spLocks noGrp="1"/>
          </p:cNvSpPr>
          <p:nvPr>
            <p:ph type="sldNum" sz="quarter" idx="5"/>
          </p:nvPr>
        </p:nvSpPr>
        <p:spPr/>
        <p:txBody>
          <a:bodyPr/>
          <a:lstStyle/>
          <a:p>
            <a:fld id="{3DD5BCF6-0FCD-446B-906B-7022E223F4FF}" type="slidenum">
              <a:rPr lang="en-IN" smtClean="0"/>
              <a:t>40</a:t>
            </a:fld>
            <a:endParaRPr lang="en-IN"/>
          </a:p>
        </p:txBody>
      </p:sp>
    </p:spTree>
    <p:extLst>
      <p:ext uri="{BB962C8B-B14F-4D97-AF65-F5344CB8AC3E}">
        <p14:creationId xmlns:p14="http://schemas.microsoft.com/office/powerpoint/2010/main" val="28611267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14298-1DB2-0321-794E-F2E5521D96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00DA0-7EC8-19BD-1CE3-2A36FCE72F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FC1EDAF-9CD7-B885-B021-83D51E3BE4F3}"/>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57DFBC7-083A-8387-65B0-A1523F0B06CA}"/>
              </a:ext>
            </a:extLst>
          </p:cNvPr>
          <p:cNvSpPr>
            <a:spLocks noGrp="1"/>
          </p:cNvSpPr>
          <p:nvPr>
            <p:ph type="sldNum" sz="quarter" idx="5"/>
          </p:nvPr>
        </p:nvSpPr>
        <p:spPr/>
        <p:txBody>
          <a:bodyPr/>
          <a:lstStyle/>
          <a:p>
            <a:fld id="{3DD5BCF6-0FCD-446B-906B-7022E223F4FF}" type="slidenum">
              <a:rPr lang="en-IN" smtClean="0"/>
              <a:t>41</a:t>
            </a:fld>
            <a:endParaRPr lang="en-IN"/>
          </a:p>
        </p:txBody>
      </p:sp>
    </p:spTree>
    <p:extLst>
      <p:ext uri="{BB962C8B-B14F-4D97-AF65-F5344CB8AC3E}">
        <p14:creationId xmlns:p14="http://schemas.microsoft.com/office/powerpoint/2010/main" val="471847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134807-C04B-171B-FF6F-6EAFA03688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127A9-6E74-5B29-46EC-443482326E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2416DD-357F-3F58-6E5F-48D4E315A094}"/>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8BEC4DA-1DA9-10F1-6CA1-FC787E4A5C91}"/>
              </a:ext>
            </a:extLst>
          </p:cNvPr>
          <p:cNvSpPr>
            <a:spLocks noGrp="1"/>
          </p:cNvSpPr>
          <p:nvPr>
            <p:ph type="sldNum" sz="quarter" idx="5"/>
          </p:nvPr>
        </p:nvSpPr>
        <p:spPr/>
        <p:txBody>
          <a:bodyPr/>
          <a:lstStyle/>
          <a:p>
            <a:fld id="{3DD5BCF6-0FCD-446B-906B-7022E223F4FF}" type="slidenum">
              <a:rPr lang="en-IN" smtClean="0"/>
              <a:t>42</a:t>
            </a:fld>
            <a:endParaRPr lang="en-IN"/>
          </a:p>
        </p:txBody>
      </p:sp>
    </p:spTree>
    <p:extLst>
      <p:ext uri="{BB962C8B-B14F-4D97-AF65-F5344CB8AC3E}">
        <p14:creationId xmlns:p14="http://schemas.microsoft.com/office/powerpoint/2010/main" val="31796510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D7E3D5-F256-5B34-4500-FC0BD6459E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596B44-7153-CE3D-C594-C14A48D705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138E7F-8DC1-A1FE-DDD1-0D5E5BE8BF2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2EFAA55-4B45-2009-1EA8-FC78898F6F8F}"/>
              </a:ext>
            </a:extLst>
          </p:cNvPr>
          <p:cNvSpPr>
            <a:spLocks noGrp="1"/>
          </p:cNvSpPr>
          <p:nvPr>
            <p:ph type="sldNum" sz="quarter" idx="5"/>
          </p:nvPr>
        </p:nvSpPr>
        <p:spPr/>
        <p:txBody>
          <a:bodyPr/>
          <a:lstStyle/>
          <a:p>
            <a:fld id="{3DD5BCF6-0FCD-446B-906B-7022E223F4FF}" type="slidenum">
              <a:rPr lang="en-IN" smtClean="0"/>
              <a:t>43</a:t>
            </a:fld>
            <a:endParaRPr lang="en-IN"/>
          </a:p>
        </p:txBody>
      </p:sp>
    </p:spTree>
    <p:extLst>
      <p:ext uri="{BB962C8B-B14F-4D97-AF65-F5344CB8AC3E}">
        <p14:creationId xmlns:p14="http://schemas.microsoft.com/office/powerpoint/2010/main" val="10276951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FBA22-1B00-37B2-A8DB-D2FF52854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ACBFD-B00C-7C50-9982-30C74B590F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1B3318-B128-A5CC-7E99-3936818B3C5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2F8D9D29-34E2-BC57-F175-E8792FA91BE3}"/>
              </a:ext>
            </a:extLst>
          </p:cNvPr>
          <p:cNvSpPr>
            <a:spLocks noGrp="1"/>
          </p:cNvSpPr>
          <p:nvPr>
            <p:ph type="sldNum" sz="quarter" idx="5"/>
          </p:nvPr>
        </p:nvSpPr>
        <p:spPr/>
        <p:txBody>
          <a:bodyPr/>
          <a:lstStyle/>
          <a:p>
            <a:fld id="{3DD5BCF6-0FCD-446B-906B-7022E223F4FF}" type="slidenum">
              <a:rPr lang="en-IN" smtClean="0"/>
              <a:t>44</a:t>
            </a:fld>
            <a:endParaRPr lang="en-IN"/>
          </a:p>
        </p:txBody>
      </p:sp>
    </p:spTree>
    <p:extLst>
      <p:ext uri="{BB962C8B-B14F-4D97-AF65-F5344CB8AC3E}">
        <p14:creationId xmlns:p14="http://schemas.microsoft.com/office/powerpoint/2010/main" val="18689301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FBEC7-2A2C-301E-D9C4-A7C18FDD6B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4B5FED-E244-4321-B07D-D030005B0E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B729F-4E16-45B2-D732-9A73342A4059}"/>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84BB97D-A424-B358-65E1-8E17593A669C}"/>
              </a:ext>
            </a:extLst>
          </p:cNvPr>
          <p:cNvSpPr>
            <a:spLocks noGrp="1"/>
          </p:cNvSpPr>
          <p:nvPr>
            <p:ph type="sldNum" sz="quarter" idx="5"/>
          </p:nvPr>
        </p:nvSpPr>
        <p:spPr/>
        <p:txBody>
          <a:bodyPr/>
          <a:lstStyle/>
          <a:p>
            <a:fld id="{3DD5BCF6-0FCD-446B-906B-7022E223F4FF}" type="slidenum">
              <a:rPr lang="en-IN" smtClean="0"/>
              <a:t>45</a:t>
            </a:fld>
            <a:endParaRPr lang="en-IN"/>
          </a:p>
        </p:txBody>
      </p:sp>
    </p:spTree>
    <p:extLst>
      <p:ext uri="{BB962C8B-B14F-4D97-AF65-F5344CB8AC3E}">
        <p14:creationId xmlns:p14="http://schemas.microsoft.com/office/powerpoint/2010/main" val="2931663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14E95-2C87-4AB3-846F-4157C3EA35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39F97-E77C-3A01-3AFA-8F205D9DD8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00AE10-9F1B-C26A-320C-56E00B17B3D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91B08FAA-548B-C8C0-5D37-BE4AC4889BA9}"/>
              </a:ext>
            </a:extLst>
          </p:cNvPr>
          <p:cNvSpPr>
            <a:spLocks noGrp="1"/>
          </p:cNvSpPr>
          <p:nvPr>
            <p:ph type="sldNum" sz="quarter" idx="5"/>
          </p:nvPr>
        </p:nvSpPr>
        <p:spPr/>
        <p:txBody>
          <a:bodyPr/>
          <a:lstStyle/>
          <a:p>
            <a:fld id="{3DD5BCF6-0FCD-446B-906B-7022E223F4FF}" type="slidenum">
              <a:rPr lang="en-IN" smtClean="0"/>
              <a:t>46</a:t>
            </a:fld>
            <a:endParaRPr lang="en-IN"/>
          </a:p>
        </p:txBody>
      </p:sp>
    </p:spTree>
    <p:extLst>
      <p:ext uri="{BB962C8B-B14F-4D97-AF65-F5344CB8AC3E}">
        <p14:creationId xmlns:p14="http://schemas.microsoft.com/office/powerpoint/2010/main" val="11300841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270F3-C39D-45BF-0E7C-FD2870CA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656539-D705-8081-8897-9179F5D1AA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738313-8AB0-F49E-0956-2C31413A337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94D12EE-6239-9550-0E94-0E8CA021A0B2}"/>
              </a:ext>
            </a:extLst>
          </p:cNvPr>
          <p:cNvSpPr>
            <a:spLocks noGrp="1"/>
          </p:cNvSpPr>
          <p:nvPr>
            <p:ph type="sldNum" sz="quarter" idx="5"/>
          </p:nvPr>
        </p:nvSpPr>
        <p:spPr/>
        <p:txBody>
          <a:bodyPr/>
          <a:lstStyle/>
          <a:p>
            <a:fld id="{3DD5BCF6-0FCD-446B-906B-7022E223F4FF}" type="slidenum">
              <a:rPr lang="en-IN" smtClean="0"/>
              <a:t>47</a:t>
            </a:fld>
            <a:endParaRPr lang="en-IN"/>
          </a:p>
        </p:txBody>
      </p:sp>
    </p:spTree>
    <p:extLst>
      <p:ext uri="{BB962C8B-B14F-4D97-AF65-F5344CB8AC3E}">
        <p14:creationId xmlns:p14="http://schemas.microsoft.com/office/powerpoint/2010/main" val="1230742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8B2B3-8086-72DA-2EB1-A4B914400A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8E16D-8060-EC35-24EE-7F5C76B490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EFBD0E-EC4F-F419-CF0B-B5FBB0B909A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4501616-B5BC-CF7F-A38A-601CBEAC454B}"/>
              </a:ext>
            </a:extLst>
          </p:cNvPr>
          <p:cNvSpPr>
            <a:spLocks noGrp="1"/>
          </p:cNvSpPr>
          <p:nvPr>
            <p:ph type="sldNum" sz="quarter" idx="5"/>
          </p:nvPr>
        </p:nvSpPr>
        <p:spPr/>
        <p:txBody>
          <a:bodyPr/>
          <a:lstStyle/>
          <a:p>
            <a:fld id="{3DD5BCF6-0FCD-446B-906B-7022E223F4FF}" type="slidenum">
              <a:rPr lang="en-IN" smtClean="0"/>
              <a:t>48</a:t>
            </a:fld>
            <a:endParaRPr lang="en-IN"/>
          </a:p>
        </p:txBody>
      </p:sp>
    </p:spTree>
    <p:extLst>
      <p:ext uri="{BB962C8B-B14F-4D97-AF65-F5344CB8AC3E}">
        <p14:creationId xmlns:p14="http://schemas.microsoft.com/office/powerpoint/2010/main" val="28800438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DEF06-715C-0D34-9544-DCA2A92B879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48E02-F211-DA82-B604-D2AD806DFD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58D95E-D348-F558-70B7-B5CC9220C79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96D6ED2-48BE-C3FD-3D64-3D6EEB6496FF}"/>
              </a:ext>
            </a:extLst>
          </p:cNvPr>
          <p:cNvSpPr>
            <a:spLocks noGrp="1"/>
          </p:cNvSpPr>
          <p:nvPr>
            <p:ph type="sldNum" sz="quarter" idx="5"/>
          </p:nvPr>
        </p:nvSpPr>
        <p:spPr/>
        <p:txBody>
          <a:bodyPr/>
          <a:lstStyle/>
          <a:p>
            <a:fld id="{3DD5BCF6-0FCD-446B-906B-7022E223F4FF}" type="slidenum">
              <a:rPr lang="en-IN" smtClean="0"/>
              <a:t>49</a:t>
            </a:fld>
            <a:endParaRPr lang="en-IN"/>
          </a:p>
        </p:txBody>
      </p:sp>
    </p:spTree>
    <p:extLst>
      <p:ext uri="{BB962C8B-B14F-4D97-AF65-F5344CB8AC3E}">
        <p14:creationId xmlns:p14="http://schemas.microsoft.com/office/powerpoint/2010/main" val="3728669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807E5-ADDF-DDED-7D2D-140C624B02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8BE898-C74A-A35F-FC7C-896CA85650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613D6E-43B2-D867-65B4-88AEC37FFAF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3B378A60-A216-194E-48CE-A36F34B4F297}"/>
              </a:ext>
            </a:extLst>
          </p:cNvPr>
          <p:cNvSpPr>
            <a:spLocks noGrp="1"/>
          </p:cNvSpPr>
          <p:nvPr>
            <p:ph type="sldNum" sz="quarter" idx="5"/>
          </p:nvPr>
        </p:nvSpPr>
        <p:spPr/>
        <p:txBody>
          <a:bodyPr/>
          <a:lstStyle/>
          <a:p>
            <a:fld id="{3DD5BCF6-0FCD-446B-906B-7022E223F4FF}" type="slidenum">
              <a:rPr lang="en-IN" smtClean="0"/>
              <a:t>10</a:t>
            </a:fld>
            <a:endParaRPr lang="en-IN"/>
          </a:p>
        </p:txBody>
      </p:sp>
    </p:spTree>
    <p:extLst>
      <p:ext uri="{BB962C8B-B14F-4D97-AF65-F5344CB8AC3E}">
        <p14:creationId xmlns:p14="http://schemas.microsoft.com/office/powerpoint/2010/main" val="2415854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C284A3-90EB-63CC-2189-114323585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AF8C81-3603-8E39-6AD0-8017EB2C14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5E1A7B-3DB8-66AA-B609-A28496A8279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F69D9446-6388-566C-7490-A42E721A5F66}"/>
              </a:ext>
            </a:extLst>
          </p:cNvPr>
          <p:cNvSpPr>
            <a:spLocks noGrp="1"/>
          </p:cNvSpPr>
          <p:nvPr>
            <p:ph type="sldNum" sz="quarter" idx="5"/>
          </p:nvPr>
        </p:nvSpPr>
        <p:spPr/>
        <p:txBody>
          <a:bodyPr/>
          <a:lstStyle/>
          <a:p>
            <a:fld id="{3DD5BCF6-0FCD-446B-906B-7022E223F4FF}" type="slidenum">
              <a:rPr lang="en-IN" smtClean="0"/>
              <a:t>11</a:t>
            </a:fld>
            <a:endParaRPr lang="en-IN"/>
          </a:p>
        </p:txBody>
      </p:sp>
    </p:spTree>
    <p:extLst>
      <p:ext uri="{BB962C8B-B14F-4D97-AF65-F5344CB8AC3E}">
        <p14:creationId xmlns:p14="http://schemas.microsoft.com/office/powerpoint/2010/main" val="201291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C3C38-BFCE-714C-2FE1-8E958804CC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4076CB5-5FCC-E264-A2FE-C166849249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31012C-E4B7-50A0-D79D-B25A752CFC8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E28A5EC-F9C5-D3E2-52C2-48B47022ED0B}"/>
              </a:ext>
            </a:extLst>
          </p:cNvPr>
          <p:cNvSpPr>
            <a:spLocks noGrp="1"/>
          </p:cNvSpPr>
          <p:nvPr>
            <p:ph type="sldNum" sz="quarter" idx="5"/>
          </p:nvPr>
        </p:nvSpPr>
        <p:spPr/>
        <p:txBody>
          <a:bodyPr/>
          <a:lstStyle/>
          <a:p>
            <a:fld id="{3DD5BCF6-0FCD-446B-906B-7022E223F4FF}" type="slidenum">
              <a:rPr lang="en-IN" smtClean="0"/>
              <a:t>12</a:t>
            </a:fld>
            <a:endParaRPr lang="en-IN"/>
          </a:p>
        </p:txBody>
      </p:sp>
    </p:spTree>
    <p:extLst>
      <p:ext uri="{BB962C8B-B14F-4D97-AF65-F5344CB8AC3E}">
        <p14:creationId xmlns:p14="http://schemas.microsoft.com/office/powerpoint/2010/main" val="1949682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DE4D3C-C57C-EB44-CA0B-9268EF8DE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A5B06-D192-D39E-A30C-39A5B76C50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B92C6D-64E8-FAD2-6B5F-0C271AF5E54D}"/>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B6CE9522-F3DA-908D-9EC8-D3EAE2968B41}"/>
              </a:ext>
            </a:extLst>
          </p:cNvPr>
          <p:cNvSpPr>
            <a:spLocks noGrp="1"/>
          </p:cNvSpPr>
          <p:nvPr>
            <p:ph type="sldNum" sz="quarter" idx="5"/>
          </p:nvPr>
        </p:nvSpPr>
        <p:spPr/>
        <p:txBody>
          <a:bodyPr/>
          <a:lstStyle/>
          <a:p>
            <a:fld id="{3DD5BCF6-0FCD-446B-906B-7022E223F4FF}" type="slidenum">
              <a:rPr lang="en-IN" smtClean="0"/>
              <a:t>13</a:t>
            </a:fld>
            <a:endParaRPr lang="en-IN"/>
          </a:p>
        </p:txBody>
      </p:sp>
    </p:spTree>
    <p:extLst>
      <p:ext uri="{BB962C8B-B14F-4D97-AF65-F5344CB8AC3E}">
        <p14:creationId xmlns:p14="http://schemas.microsoft.com/office/powerpoint/2010/main" val="42179694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DB24A2-A9D4-ADFC-96B4-1BA862B22C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550837-8FAB-BF09-1E84-8B81FE1EA6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DEBB06-43B4-745C-8FE0-7526C5A72F08}"/>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A8AC980-A1AA-8E25-DC29-8EC27996F6DF}"/>
              </a:ext>
            </a:extLst>
          </p:cNvPr>
          <p:cNvSpPr>
            <a:spLocks noGrp="1"/>
          </p:cNvSpPr>
          <p:nvPr>
            <p:ph type="sldNum" sz="quarter" idx="5"/>
          </p:nvPr>
        </p:nvSpPr>
        <p:spPr/>
        <p:txBody>
          <a:bodyPr/>
          <a:lstStyle/>
          <a:p>
            <a:fld id="{3DD5BCF6-0FCD-446B-906B-7022E223F4FF}" type="slidenum">
              <a:rPr lang="en-IN" smtClean="0"/>
              <a:t>14</a:t>
            </a:fld>
            <a:endParaRPr lang="en-IN"/>
          </a:p>
        </p:txBody>
      </p:sp>
    </p:spTree>
    <p:extLst>
      <p:ext uri="{BB962C8B-B14F-4D97-AF65-F5344CB8AC3E}">
        <p14:creationId xmlns:p14="http://schemas.microsoft.com/office/powerpoint/2010/main" val="3309692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627DCE-732A-36A8-185E-DE638433B1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71D6F-2CD1-9D1C-9870-38B7DFEC6B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F64592-0D68-7419-0535-44E732812ED2}"/>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53C70A2-8251-0990-C869-7866CB62691F}"/>
              </a:ext>
            </a:extLst>
          </p:cNvPr>
          <p:cNvSpPr>
            <a:spLocks noGrp="1"/>
          </p:cNvSpPr>
          <p:nvPr>
            <p:ph type="sldNum" sz="quarter" idx="5"/>
          </p:nvPr>
        </p:nvSpPr>
        <p:spPr/>
        <p:txBody>
          <a:bodyPr/>
          <a:lstStyle/>
          <a:p>
            <a:fld id="{3DD5BCF6-0FCD-446B-906B-7022E223F4FF}" type="slidenum">
              <a:rPr lang="en-IN" smtClean="0"/>
              <a:t>15</a:t>
            </a:fld>
            <a:endParaRPr lang="en-IN"/>
          </a:p>
        </p:txBody>
      </p:sp>
    </p:spTree>
    <p:extLst>
      <p:ext uri="{BB962C8B-B14F-4D97-AF65-F5344CB8AC3E}">
        <p14:creationId xmlns:p14="http://schemas.microsoft.com/office/powerpoint/2010/main" val="10271769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7EAC6-BA87-637E-1491-235374A41B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D646173A-C26F-2666-4496-347C35E04E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EDD34294-82A3-419B-62FC-B55D0B35E7F6}"/>
              </a:ext>
            </a:extLst>
          </p:cNvPr>
          <p:cNvSpPr>
            <a:spLocks noGrp="1"/>
          </p:cNvSpPr>
          <p:nvPr>
            <p:ph type="dt" sz="half" idx="10"/>
          </p:nvPr>
        </p:nvSpPr>
        <p:spPr/>
        <p:txBody>
          <a:bodyPr/>
          <a:lstStyle/>
          <a:p>
            <a:fld id="{123A3248-71B5-4E9A-B9FC-2ED8D1076706}" type="datetimeFigureOut">
              <a:rPr lang="en-IN" smtClean="0"/>
              <a:t>20-05-2025</a:t>
            </a:fld>
            <a:endParaRPr lang="en-IN"/>
          </a:p>
        </p:txBody>
      </p:sp>
      <p:sp>
        <p:nvSpPr>
          <p:cNvPr id="5" name="Footer Placeholder 4">
            <a:extLst>
              <a:ext uri="{FF2B5EF4-FFF2-40B4-BE49-F238E27FC236}">
                <a16:creationId xmlns:a16="http://schemas.microsoft.com/office/drawing/2014/main" id="{C69BC9B3-9D43-8019-249D-65181C9CF31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70AA42-E729-A9FC-D475-6314E725D317}"/>
              </a:ext>
            </a:extLst>
          </p:cNvPr>
          <p:cNvSpPr>
            <a:spLocks noGrp="1"/>
          </p:cNvSpPr>
          <p:nvPr>
            <p:ph type="sldNum" sz="quarter" idx="12"/>
          </p:nvPr>
        </p:nvSpPr>
        <p:spPr/>
        <p:txBody>
          <a:bodyPr/>
          <a:lstStyle/>
          <a:p>
            <a:fld id="{120E650D-B308-47BF-80AA-9A619953B8E0}" type="slidenum">
              <a:rPr lang="en-IN" smtClean="0"/>
              <a:t>‹#›</a:t>
            </a:fld>
            <a:endParaRPr lang="en-IN" dirty="0"/>
          </a:p>
        </p:txBody>
      </p:sp>
      <p:pic>
        <p:nvPicPr>
          <p:cNvPr id="7" name="Picture 6">
            <a:extLst>
              <a:ext uri="{FF2B5EF4-FFF2-40B4-BE49-F238E27FC236}">
                <a16:creationId xmlns:a16="http://schemas.microsoft.com/office/drawing/2014/main" id="{D04974F9-37E4-DF6A-3ADB-796E7B682B93}"/>
              </a:ext>
            </a:extLst>
          </p:cNvPr>
          <p:cNvPicPr>
            <a:picLocks noChangeAspect="1"/>
          </p:cNvPicPr>
          <p:nvPr userDrawn="1"/>
        </p:nvPicPr>
        <p:blipFill>
          <a:blip r:embed="rId2"/>
          <a:stretch>
            <a:fillRect/>
          </a:stretch>
        </p:blipFill>
        <p:spPr>
          <a:xfrm>
            <a:off x="11006205" y="55538"/>
            <a:ext cx="1109571" cy="460278"/>
          </a:xfrm>
          <a:prstGeom prst="rect">
            <a:avLst/>
          </a:prstGeom>
        </p:spPr>
      </p:pic>
    </p:spTree>
    <p:extLst>
      <p:ext uri="{BB962C8B-B14F-4D97-AF65-F5344CB8AC3E}">
        <p14:creationId xmlns:p14="http://schemas.microsoft.com/office/powerpoint/2010/main" val="25622378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F1A24-A4DF-7522-B62A-8E706A9040B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2E4DAB1-4EAD-45F4-8528-93AC524806C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1651046-AE1F-FD10-2896-FFA7A064459B}"/>
              </a:ext>
            </a:extLst>
          </p:cNvPr>
          <p:cNvSpPr>
            <a:spLocks noGrp="1"/>
          </p:cNvSpPr>
          <p:nvPr>
            <p:ph type="dt" sz="half" idx="10"/>
          </p:nvPr>
        </p:nvSpPr>
        <p:spPr/>
        <p:txBody>
          <a:bodyPr/>
          <a:lstStyle/>
          <a:p>
            <a:fld id="{123A3248-71B5-4E9A-B9FC-2ED8D1076706}" type="datetimeFigureOut">
              <a:rPr lang="en-IN" smtClean="0"/>
              <a:t>20-05-2025</a:t>
            </a:fld>
            <a:endParaRPr lang="en-IN"/>
          </a:p>
        </p:txBody>
      </p:sp>
      <p:sp>
        <p:nvSpPr>
          <p:cNvPr id="5" name="Footer Placeholder 4">
            <a:extLst>
              <a:ext uri="{FF2B5EF4-FFF2-40B4-BE49-F238E27FC236}">
                <a16:creationId xmlns:a16="http://schemas.microsoft.com/office/drawing/2014/main" id="{E5605F36-8FBF-CD57-F24D-1183FCEBDEF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32E1D78-8CA8-6C3B-C7A5-1082C05EF800}"/>
              </a:ext>
            </a:extLst>
          </p:cNvPr>
          <p:cNvSpPr>
            <a:spLocks noGrp="1"/>
          </p:cNvSpPr>
          <p:nvPr>
            <p:ph type="sldNum" sz="quarter" idx="12"/>
          </p:nvPr>
        </p:nvSpPr>
        <p:spPr/>
        <p:txBody>
          <a:bodyPr/>
          <a:lstStyle/>
          <a:p>
            <a:fld id="{120E650D-B308-47BF-80AA-9A619953B8E0}" type="slidenum">
              <a:rPr lang="en-IN" smtClean="0"/>
              <a:t>‹#›</a:t>
            </a:fld>
            <a:endParaRPr lang="en-IN"/>
          </a:p>
        </p:txBody>
      </p:sp>
    </p:spTree>
    <p:extLst>
      <p:ext uri="{BB962C8B-B14F-4D97-AF65-F5344CB8AC3E}">
        <p14:creationId xmlns:p14="http://schemas.microsoft.com/office/powerpoint/2010/main" val="1002604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C41033-3B19-D1C5-7B02-E388E49753E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CFF1F5A-8E9E-C2AC-6E91-AB64F352A5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8C95B8-6E47-743D-5337-4FB6D4662C3D}"/>
              </a:ext>
            </a:extLst>
          </p:cNvPr>
          <p:cNvSpPr>
            <a:spLocks noGrp="1"/>
          </p:cNvSpPr>
          <p:nvPr>
            <p:ph type="dt" sz="half" idx="10"/>
          </p:nvPr>
        </p:nvSpPr>
        <p:spPr/>
        <p:txBody>
          <a:bodyPr/>
          <a:lstStyle/>
          <a:p>
            <a:fld id="{123A3248-71B5-4E9A-B9FC-2ED8D1076706}" type="datetimeFigureOut">
              <a:rPr lang="en-IN" smtClean="0"/>
              <a:t>20-05-2025</a:t>
            </a:fld>
            <a:endParaRPr lang="en-IN"/>
          </a:p>
        </p:txBody>
      </p:sp>
      <p:sp>
        <p:nvSpPr>
          <p:cNvPr id="5" name="Footer Placeholder 4">
            <a:extLst>
              <a:ext uri="{FF2B5EF4-FFF2-40B4-BE49-F238E27FC236}">
                <a16:creationId xmlns:a16="http://schemas.microsoft.com/office/drawing/2014/main" id="{412524F9-71EE-F37D-C74B-A5D15BCBA29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97813B0-86AA-EB4B-013C-229ACEE154B3}"/>
              </a:ext>
            </a:extLst>
          </p:cNvPr>
          <p:cNvSpPr>
            <a:spLocks noGrp="1"/>
          </p:cNvSpPr>
          <p:nvPr>
            <p:ph type="sldNum" sz="quarter" idx="12"/>
          </p:nvPr>
        </p:nvSpPr>
        <p:spPr/>
        <p:txBody>
          <a:bodyPr/>
          <a:lstStyle/>
          <a:p>
            <a:fld id="{120E650D-B308-47BF-80AA-9A619953B8E0}" type="slidenum">
              <a:rPr lang="en-IN" smtClean="0"/>
              <a:t>‹#›</a:t>
            </a:fld>
            <a:endParaRPr lang="en-IN"/>
          </a:p>
        </p:txBody>
      </p:sp>
    </p:spTree>
    <p:extLst>
      <p:ext uri="{BB962C8B-B14F-4D97-AF65-F5344CB8AC3E}">
        <p14:creationId xmlns:p14="http://schemas.microsoft.com/office/powerpoint/2010/main" val="1978571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3BE69-637F-0807-4F76-F08DB35E9D76}"/>
              </a:ext>
            </a:extLst>
          </p:cNvPr>
          <p:cNvSpPr>
            <a:spLocks noGrp="1"/>
          </p:cNvSpPr>
          <p:nvPr>
            <p:ph type="title"/>
          </p:nvPr>
        </p:nvSpPr>
        <p:spPr>
          <a:xfrm>
            <a:off x="746051" y="470355"/>
            <a:ext cx="10515600" cy="598894"/>
          </a:xfrm>
        </p:spPr>
        <p:txBody>
          <a:bodyPr>
            <a:normAutofit/>
          </a:bodyPr>
          <a:lstStyle>
            <a:lvl1pPr>
              <a:defRPr sz="2800" b="1">
                <a:latin typeface="+mn-lt"/>
              </a:defRPr>
            </a:lvl1pPr>
          </a:lstStyle>
          <a:p>
            <a:r>
              <a:rPr lang="en-US" dirty="0"/>
              <a:t>Click to edit Master title style</a:t>
            </a:r>
            <a:endParaRPr lang="en-IN" dirty="0"/>
          </a:p>
        </p:txBody>
      </p:sp>
      <p:sp>
        <p:nvSpPr>
          <p:cNvPr id="3" name="Content Placeholder 2">
            <a:extLst>
              <a:ext uri="{FF2B5EF4-FFF2-40B4-BE49-F238E27FC236}">
                <a16:creationId xmlns:a16="http://schemas.microsoft.com/office/drawing/2014/main" id="{37FA440C-0C42-3679-31C9-D8194C6B0433}"/>
              </a:ext>
            </a:extLst>
          </p:cNvPr>
          <p:cNvSpPr>
            <a:spLocks noGrp="1"/>
          </p:cNvSpPr>
          <p:nvPr>
            <p:ph idx="1"/>
          </p:nvPr>
        </p:nvSpPr>
        <p:spPr>
          <a:xfrm>
            <a:off x="838200" y="1169577"/>
            <a:ext cx="10515600" cy="4986116"/>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03BB2863-EBE7-A420-3F82-909B288152AF}"/>
              </a:ext>
            </a:extLst>
          </p:cNvPr>
          <p:cNvSpPr>
            <a:spLocks noGrp="1"/>
          </p:cNvSpPr>
          <p:nvPr>
            <p:ph type="dt" sz="half" idx="10"/>
          </p:nvPr>
        </p:nvSpPr>
        <p:spPr/>
        <p:txBody>
          <a:bodyPr/>
          <a:lstStyle/>
          <a:p>
            <a:fld id="{123A3248-71B5-4E9A-B9FC-2ED8D1076706}" type="datetimeFigureOut">
              <a:rPr lang="en-IN" smtClean="0"/>
              <a:t>20-05-2025</a:t>
            </a:fld>
            <a:endParaRPr lang="en-IN"/>
          </a:p>
        </p:txBody>
      </p:sp>
      <p:sp>
        <p:nvSpPr>
          <p:cNvPr id="5" name="Footer Placeholder 4">
            <a:extLst>
              <a:ext uri="{FF2B5EF4-FFF2-40B4-BE49-F238E27FC236}">
                <a16:creationId xmlns:a16="http://schemas.microsoft.com/office/drawing/2014/main" id="{1A67793C-9E15-E66B-38CF-FB950BBF3E6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AB80919-DAAE-7C30-DA16-E9ED182A9A28}"/>
              </a:ext>
            </a:extLst>
          </p:cNvPr>
          <p:cNvSpPr>
            <a:spLocks noGrp="1"/>
          </p:cNvSpPr>
          <p:nvPr>
            <p:ph type="sldNum" sz="quarter" idx="12"/>
          </p:nvPr>
        </p:nvSpPr>
        <p:spPr/>
        <p:txBody>
          <a:bodyPr/>
          <a:lstStyle/>
          <a:p>
            <a:fld id="{120E650D-B308-47BF-80AA-9A619953B8E0}" type="slidenum">
              <a:rPr lang="en-IN" smtClean="0"/>
              <a:t>‹#›</a:t>
            </a:fld>
            <a:endParaRPr lang="en-IN"/>
          </a:p>
        </p:txBody>
      </p:sp>
      <p:cxnSp>
        <p:nvCxnSpPr>
          <p:cNvPr id="8" name="Straight Connector 7">
            <a:extLst>
              <a:ext uri="{FF2B5EF4-FFF2-40B4-BE49-F238E27FC236}">
                <a16:creationId xmlns:a16="http://schemas.microsoft.com/office/drawing/2014/main" id="{11AD75A9-E60C-D374-BBED-0BD6754D08EA}"/>
              </a:ext>
            </a:extLst>
          </p:cNvPr>
          <p:cNvCxnSpPr>
            <a:cxnSpLocks/>
          </p:cNvCxnSpPr>
          <p:nvPr userDrawn="1"/>
        </p:nvCxnSpPr>
        <p:spPr>
          <a:xfrm flipV="1">
            <a:off x="838200" y="1069249"/>
            <a:ext cx="1763233" cy="8184"/>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99887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EE598-18B2-DBF7-4A94-E54F2CBE54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E8E91725-AA5F-F5C6-54AE-52C641EBDE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66E788-247B-D68E-102E-60CBC94B59C4}"/>
              </a:ext>
            </a:extLst>
          </p:cNvPr>
          <p:cNvSpPr>
            <a:spLocks noGrp="1"/>
          </p:cNvSpPr>
          <p:nvPr>
            <p:ph type="dt" sz="half" idx="10"/>
          </p:nvPr>
        </p:nvSpPr>
        <p:spPr/>
        <p:txBody>
          <a:bodyPr/>
          <a:lstStyle/>
          <a:p>
            <a:fld id="{123A3248-71B5-4E9A-B9FC-2ED8D1076706}" type="datetimeFigureOut">
              <a:rPr lang="en-IN" smtClean="0"/>
              <a:t>20-05-2025</a:t>
            </a:fld>
            <a:endParaRPr lang="en-IN"/>
          </a:p>
        </p:txBody>
      </p:sp>
      <p:sp>
        <p:nvSpPr>
          <p:cNvPr id="5" name="Footer Placeholder 4">
            <a:extLst>
              <a:ext uri="{FF2B5EF4-FFF2-40B4-BE49-F238E27FC236}">
                <a16:creationId xmlns:a16="http://schemas.microsoft.com/office/drawing/2014/main" id="{299BFBA6-D0D4-009A-4244-9BFAE0BFE8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335120-84F6-C5CB-7DB5-54BEEDD7A48D}"/>
              </a:ext>
            </a:extLst>
          </p:cNvPr>
          <p:cNvSpPr>
            <a:spLocks noGrp="1"/>
          </p:cNvSpPr>
          <p:nvPr>
            <p:ph type="sldNum" sz="quarter" idx="12"/>
          </p:nvPr>
        </p:nvSpPr>
        <p:spPr/>
        <p:txBody>
          <a:bodyPr/>
          <a:lstStyle/>
          <a:p>
            <a:fld id="{120E650D-B308-47BF-80AA-9A619953B8E0}" type="slidenum">
              <a:rPr lang="en-IN" smtClean="0"/>
              <a:t>‹#›</a:t>
            </a:fld>
            <a:endParaRPr lang="en-IN"/>
          </a:p>
        </p:txBody>
      </p:sp>
    </p:spTree>
    <p:extLst>
      <p:ext uri="{BB962C8B-B14F-4D97-AF65-F5344CB8AC3E}">
        <p14:creationId xmlns:p14="http://schemas.microsoft.com/office/powerpoint/2010/main" val="132544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8FE4B-922E-A0D1-4B7F-E7DE8D233CA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30C7141-FF92-2D5C-3C0B-7AD90A37C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B6E3C1-7039-20D8-F2E3-A7FB784EC2D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F7B422A-1F95-796E-DF3C-0278CA196F91}"/>
              </a:ext>
            </a:extLst>
          </p:cNvPr>
          <p:cNvSpPr>
            <a:spLocks noGrp="1"/>
          </p:cNvSpPr>
          <p:nvPr>
            <p:ph type="dt" sz="half" idx="10"/>
          </p:nvPr>
        </p:nvSpPr>
        <p:spPr/>
        <p:txBody>
          <a:bodyPr/>
          <a:lstStyle/>
          <a:p>
            <a:fld id="{123A3248-71B5-4E9A-B9FC-2ED8D1076706}" type="datetimeFigureOut">
              <a:rPr lang="en-IN" smtClean="0"/>
              <a:t>20-05-2025</a:t>
            </a:fld>
            <a:endParaRPr lang="en-IN"/>
          </a:p>
        </p:txBody>
      </p:sp>
      <p:sp>
        <p:nvSpPr>
          <p:cNvPr id="6" name="Footer Placeholder 5">
            <a:extLst>
              <a:ext uri="{FF2B5EF4-FFF2-40B4-BE49-F238E27FC236}">
                <a16:creationId xmlns:a16="http://schemas.microsoft.com/office/drawing/2014/main" id="{07169BF5-57D4-4971-52B8-FB0A9D4098C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AEE9EF-5E07-25F6-ED4F-A23B5F12266B}"/>
              </a:ext>
            </a:extLst>
          </p:cNvPr>
          <p:cNvSpPr>
            <a:spLocks noGrp="1"/>
          </p:cNvSpPr>
          <p:nvPr>
            <p:ph type="sldNum" sz="quarter" idx="12"/>
          </p:nvPr>
        </p:nvSpPr>
        <p:spPr/>
        <p:txBody>
          <a:bodyPr/>
          <a:lstStyle/>
          <a:p>
            <a:fld id="{120E650D-B308-47BF-80AA-9A619953B8E0}" type="slidenum">
              <a:rPr lang="en-IN" smtClean="0"/>
              <a:t>‹#›</a:t>
            </a:fld>
            <a:endParaRPr lang="en-IN"/>
          </a:p>
        </p:txBody>
      </p:sp>
    </p:spTree>
    <p:extLst>
      <p:ext uri="{BB962C8B-B14F-4D97-AF65-F5344CB8AC3E}">
        <p14:creationId xmlns:p14="http://schemas.microsoft.com/office/powerpoint/2010/main" val="1137134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75AF3-6D47-24D8-EF05-E4652F9A85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96615EA-4849-BF28-41C7-5CEF7BB8D6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8CE79D-B79B-47DB-BE1A-82121669F74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A61E7C-B66D-9D31-4091-E005B686AF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E916C62-0BCC-0E3C-41CB-4494A5907E8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807D58B-D383-F610-DA2F-B0B596FFBE16}"/>
              </a:ext>
            </a:extLst>
          </p:cNvPr>
          <p:cNvSpPr>
            <a:spLocks noGrp="1"/>
          </p:cNvSpPr>
          <p:nvPr>
            <p:ph type="dt" sz="half" idx="10"/>
          </p:nvPr>
        </p:nvSpPr>
        <p:spPr/>
        <p:txBody>
          <a:bodyPr/>
          <a:lstStyle/>
          <a:p>
            <a:fld id="{123A3248-71B5-4E9A-B9FC-2ED8D1076706}" type="datetimeFigureOut">
              <a:rPr lang="en-IN" smtClean="0"/>
              <a:t>20-05-2025</a:t>
            </a:fld>
            <a:endParaRPr lang="en-IN"/>
          </a:p>
        </p:txBody>
      </p:sp>
      <p:sp>
        <p:nvSpPr>
          <p:cNvPr id="8" name="Footer Placeholder 7">
            <a:extLst>
              <a:ext uri="{FF2B5EF4-FFF2-40B4-BE49-F238E27FC236}">
                <a16:creationId xmlns:a16="http://schemas.microsoft.com/office/drawing/2014/main" id="{B28C2317-8155-C1D8-8168-2FDE59B271DA}"/>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75D126F-AB84-CD20-7080-FE08B3438AA5}"/>
              </a:ext>
            </a:extLst>
          </p:cNvPr>
          <p:cNvSpPr>
            <a:spLocks noGrp="1"/>
          </p:cNvSpPr>
          <p:nvPr>
            <p:ph type="sldNum" sz="quarter" idx="12"/>
          </p:nvPr>
        </p:nvSpPr>
        <p:spPr/>
        <p:txBody>
          <a:bodyPr/>
          <a:lstStyle/>
          <a:p>
            <a:fld id="{120E650D-B308-47BF-80AA-9A619953B8E0}" type="slidenum">
              <a:rPr lang="en-IN" smtClean="0"/>
              <a:t>‹#›</a:t>
            </a:fld>
            <a:endParaRPr lang="en-IN"/>
          </a:p>
        </p:txBody>
      </p:sp>
    </p:spTree>
    <p:extLst>
      <p:ext uri="{BB962C8B-B14F-4D97-AF65-F5344CB8AC3E}">
        <p14:creationId xmlns:p14="http://schemas.microsoft.com/office/powerpoint/2010/main" val="40681468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B516F1-06BF-2ED3-1E58-F70CA10810A5}"/>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EE6811A8-97A5-F231-DF39-4039EFFC9A87}"/>
              </a:ext>
            </a:extLst>
          </p:cNvPr>
          <p:cNvSpPr>
            <a:spLocks noGrp="1"/>
          </p:cNvSpPr>
          <p:nvPr>
            <p:ph type="dt" sz="half" idx="10"/>
          </p:nvPr>
        </p:nvSpPr>
        <p:spPr/>
        <p:txBody>
          <a:bodyPr/>
          <a:lstStyle/>
          <a:p>
            <a:fld id="{123A3248-71B5-4E9A-B9FC-2ED8D1076706}" type="datetimeFigureOut">
              <a:rPr lang="en-IN" smtClean="0"/>
              <a:t>20-05-2025</a:t>
            </a:fld>
            <a:endParaRPr lang="en-IN"/>
          </a:p>
        </p:txBody>
      </p:sp>
      <p:sp>
        <p:nvSpPr>
          <p:cNvPr id="4" name="Footer Placeholder 3">
            <a:extLst>
              <a:ext uri="{FF2B5EF4-FFF2-40B4-BE49-F238E27FC236}">
                <a16:creationId xmlns:a16="http://schemas.microsoft.com/office/drawing/2014/main" id="{6C4BC5D1-67F3-39A9-7CDB-9587EE9AA0C8}"/>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6C4D13A-65BA-B29E-26EC-18886FB1457E}"/>
              </a:ext>
            </a:extLst>
          </p:cNvPr>
          <p:cNvSpPr>
            <a:spLocks noGrp="1"/>
          </p:cNvSpPr>
          <p:nvPr>
            <p:ph type="sldNum" sz="quarter" idx="12"/>
          </p:nvPr>
        </p:nvSpPr>
        <p:spPr/>
        <p:txBody>
          <a:bodyPr/>
          <a:lstStyle/>
          <a:p>
            <a:fld id="{120E650D-B308-47BF-80AA-9A619953B8E0}" type="slidenum">
              <a:rPr lang="en-IN" smtClean="0"/>
              <a:t>‹#›</a:t>
            </a:fld>
            <a:endParaRPr lang="en-IN"/>
          </a:p>
        </p:txBody>
      </p:sp>
    </p:spTree>
    <p:extLst>
      <p:ext uri="{BB962C8B-B14F-4D97-AF65-F5344CB8AC3E}">
        <p14:creationId xmlns:p14="http://schemas.microsoft.com/office/powerpoint/2010/main" val="3217999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35E24-9311-1301-7BFC-FF8BBC622D50}"/>
              </a:ext>
            </a:extLst>
          </p:cNvPr>
          <p:cNvSpPr>
            <a:spLocks noGrp="1"/>
          </p:cNvSpPr>
          <p:nvPr>
            <p:ph type="dt" sz="half" idx="10"/>
          </p:nvPr>
        </p:nvSpPr>
        <p:spPr/>
        <p:txBody>
          <a:bodyPr/>
          <a:lstStyle/>
          <a:p>
            <a:fld id="{123A3248-71B5-4E9A-B9FC-2ED8D1076706}" type="datetimeFigureOut">
              <a:rPr lang="en-IN" smtClean="0"/>
              <a:t>20-05-2025</a:t>
            </a:fld>
            <a:endParaRPr lang="en-IN"/>
          </a:p>
        </p:txBody>
      </p:sp>
      <p:sp>
        <p:nvSpPr>
          <p:cNvPr id="3" name="Footer Placeholder 2">
            <a:extLst>
              <a:ext uri="{FF2B5EF4-FFF2-40B4-BE49-F238E27FC236}">
                <a16:creationId xmlns:a16="http://schemas.microsoft.com/office/drawing/2014/main" id="{045F282B-3674-B8E9-607F-5FAE3869CCE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5A7AFF2F-B4E4-C4D8-4151-BC62F48411A8}"/>
              </a:ext>
            </a:extLst>
          </p:cNvPr>
          <p:cNvSpPr>
            <a:spLocks noGrp="1"/>
          </p:cNvSpPr>
          <p:nvPr>
            <p:ph type="sldNum" sz="quarter" idx="12"/>
          </p:nvPr>
        </p:nvSpPr>
        <p:spPr/>
        <p:txBody>
          <a:bodyPr/>
          <a:lstStyle/>
          <a:p>
            <a:fld id="{120E650D-B308-47BF-80AA-9A619953B8E0}" type="slidenum">
              <a:rPr lang="en-IN" smtClean="0"/>
              <a:t>‹#›</a:t>
            </a:fld>
            <a:endParaRPr lang="en-IN"/>
          </a:p>
        </p:txBody>
      </p:sp>
    </p:spTree>
    <p:extLst>
      <p:ext uri="{BB962C8B-B14F-4D97-AF65-F5344CB8AC3E}">
        <p14:creationId xmlns:p14="http://schemas.microsoft.com/office/powerpoint/2010/main" val="25921056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812A-F52F-0F6D-0728-5E4C3BF51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5CA08F1-E0BF-ACBD-FFCA-2EDC518805E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D190972-BDD4-365A-F7ED-B5D5E1E41B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AA9490-221F-F919-E1F5-CDAA133E6E3B}"/>
              </a:ext>
            </a:extLst>
          </p:cNvPr>
          <p:cNvSpPr>
            <a:spLocks noGrp="1"/>
          </p:cNvSpPr>
          <p:nvPr>
            <p:ph type="dt" sz="half" idx="10"/>
          </p:nvPr>
        </p:nvSpPr>
        <p:spPr/>
        <p:txBody>
          <a:bodyPr/>
          <a:lstStyle/>
          <a:p>
            <a:fld id="{123A3248-71B5-4E9A-B9FC-2ED8D1076706}" type="datetimeFigureOut">
              <a:rPr lang="en-IN" smtClean="0"/>
              <a:t>20-05-2025</a:t>
            </a:fld>
            <a:endParaRPr lang="en-IN"/>
          </a:p>
        </p:txBody>
      </p:sp>
      <p:sp>
        <p:nvSpPr>
          <p:cNvPr id="6" name="Footer Placeholder 5">
            <a:extLst>
              <a:ext uri="{FF2B5EF4-FFF2-40B4-BE49-F238E27FC236}">
                <a16:creationId xmlns:a16="http://schemas.microsoft.com/office/drawing/2014/main" id="{E060EEF7-A43F-7160-916C-F234BCD24B3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CEF720B-89AE-DBEE-B3F0-B8469B83D00F}"/>
              </a:ext>
            </a:extLst>
          </p:cNvPr>
          <p:cNvSpPr>
            <a:spLocks noGrp="1"/>
          </p:cNvSpPr>
          <p:nvPr>
            <p:ph type="sldNum" sz="quarter" idx="12"/>
          </p:nvPr>
        </p:nvSpPr>
        <p:spPr/>
        <p:txBody>
          <a:bodyPr/>
          <a:lstStyle/>
          <a:p>
            <a:fld id="{120E650D-B308-47BF-80AA-9A619953B8E0}" type="slidenum">
              <a:rPr lang="en-IN" smtClean="0"/>
              <a:t>‹#›</a:t>
            </a:fld>
            <a:endParaRPr lang="en-IN"/>
          </a:p>
        </p:txBody>
      </p:sp>
    </p:spTree>
    <p:extLst>
      <p:ext uri="{BB962C8B-B14F-4D97-AF65-F5344CB8AC3E}">
        <p14:creationId xmlns:p14="http://schemas.microsoft.com/office/powerpoint/2010/main" val="1341431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3D570-7029-E7B7-0CD0-7290265205D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5AA26F5E-9E5F-C609-1FFE-912F40EA3B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3D45EC4-F8EA-7ECC-A41E-44B94795C0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0C3A6A-0BA1-0C2B-CCA9-7562D635D06A}"/>
              </a:ext>
            </a:extLst>
          </p:cNvPr>
          <p:cNvSpPr>
            <a:spLocks noGrp="1"/>
          </p:cNvSpPr>
          <p:nvPr>
            <p:ph type="dt" sz="half" idx="10"/>
          </p:nvPr>
        </p:nvSpPr>
        <p:spPr/>
        <p:txBody>
          <a:bodyPr/>
          <a:lstStyle/>
          <a:p>
            <a:fld id="{123A3248-71B5-4E9A-B9FC-2ED8D1076706}" type="datetimeFigureOut">
              <a:rPr lang="en-IN" smtClean="0"/>
              <a:t>20-05-2025</a:t>
            </a:fld>
            <a:endParaRPr lang="en-IN"/>
          </a:p>
        </p:txBody>
      </p:sp>
      <p:sp>
        <p:nvSpPr>
          <p:cNvPr id="6" name="Footer Placeholder 5">
            <a:extLst>
              <a:ext uri="{FF2B5EF4-FFF2-40B4-BE49-F238E27FC236}">
                <a16:creationId xmlns:a16="http://schemas.microsoft.com/office/drawing/2014/main" id="{6063A07D-D050-F8B0-0A67-92524217635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5988275-FAFA-12D7-7A29-DEAF8A42D638}"/>
              </a:ext>
            </a:extLst>
          </p:cNvPr>
          <p:cNvSpPr>
            <a:spLocks noGrp="1"/>
          </p:cNvSpPr>
          <p:nvPr>
            <p:ph type="sldNum" sz="quarter" idx="12"/>
          </p:nvPr>
        </p:nvSpPr>
        <p:spPr/>
        <p:txBody>
          <a:bodyPr/>
          <a:lstStyle/>
          <a:p>
            <a:fld id="{120E650D-B308-47BF-80AA-9A619953B8E0}" type="slidenum">
              <a:rPr lang="en-IN" smtClean="0"/>
              <a:t>‹#›</a:t>
            </a:fld>
            <a:endParaRPr lang="en-IN"/>
          </a:p>
        </p:txBody>
      </p:sp>
    </p:spTree>
    <p:extLst>
      <p:ext uri="{BB962C8B-B14F-4D97-AF65-F5344CB8AC3E}">
        <p14:creationId xmlns:p14="http://schemas.microsoft.com/office/powerpoint/2010/main" val="30699077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4A49A64-BF58-6E95-E9BD-ED386658B1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endParaRPr lang="en-IN" dirty="0"/>
          </a:p>
        </p:txBody>
      </p:sp>
      <p:sp>
        <p:nvSpPr>
          <p:cNvPr id="3" name="Text Placeholder 2">
            <a:extLst>
              <a:ext uri="{FF2B5EF4-FFF2-40B4-BE49-F238E27FC236}">
                <a16:creationId xmlns:a16="http://schemas.microsoft.com/office/drawing/2014/main" id="{4BC7E907-18BF-D0D0-A921-BC89FBF2E8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Date Placeholder 3">
            <a:extLst>
              <a:ext uri="{FF2B5EF4-FFF2-40B4-BE49-F238E27FC236}">
                <a16:creationId xmlns:a16="http://schemas.microsoft.com/office/drawing/2014/main" id="{356BB3C1-3AC0-3EEF-0BE2-81FB4CFF9C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3A3248-71B5-4E9A-B9FC-2ED8D1076706}" type="datetimeFigureOut">
              <a:rPr lang="en-IN" smtClean="0"/>
              <a:t>20-05-2025</a:t>
            </a:fld>
            <a:endParaRPr lang="en-IN"/>
          </a:p>
        </p:txBody>
      </p:sp>
      <p:sp>
        <p:nvSpPr>
          <p:cNvPr id="5" name="Footer Placeholder 4">
            <a:extLst>
              <a:ext uri="{FF2B5EF4-FFF2-40B4-BE49-F238E27FC236}">
                <a16:creationId xmlns:a16="http://schemas.microsoft.com/office/drawing/2014/main" id="{CB4ED568-AB80-07BF-0B83-AE96E9F2E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8BAE7277-D0C0-1A76-CAE2-188F0593D1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0E650D-B308-47BF-80AA-9A619953B8E0}" type="slidenum">
              <a:rPr lang="en-IN" smtClean="0"/>
              <a:t>‹#›</a:t>
            </a:fld>
            <a:endParaRPr lang="en-IN" dirty="0"/>
          </a:p>
        </p:txBody>
      </p:sp>
      <p:pic>
        <p:nvPicPr>
          <p:cNvPr id="7" name="Picture 6">
            <a:extLst>
              <a:ext uri="{FF2B5EF4-FFF2-40B4-BE49-F238E27FC236}">
                <a16:creationId xmlns:a16="http://schemas.microsoft.com/office/drawing/2014/main" id="{661F050E-9FB9-3BCA-386B-C5AA9FAB3BC0}"/>
              </a:ext>
            </a:extLst>
          </p:cNvPr>
          <p:cNvPicPr>
            <a:picLocks noChangeAspect="1"/>
          </p:cNvPicPr>
          <p:nvPr userDrawn="1"/>
        </p:nvPicPr>
        <p:blipFill>
          <a:blip r:embed="rId13"/>
          <a:stretch>
            <a:fillRect/>
          </a:stretch>
        </p:blipFill>
        <p:spPr>
          <a:xfrm>
            <a:off x="11006205" y="55538"/>
            <a:ext cx="1109571" cy="460278"/>
          </a:xfrm>
          <a:prstGeom prst="rect">
            <a:avLst/>
          </a:prstGeom>
        </p:spPr>
      </p:pic>
    </p:spTree>
    <p:extLst>
      <p:ext uri="{BB962C8B-B14F-4D97-AF65-F5344CB8AC3E}">
        <p14:creationId xmlns:p14="http://schemas.microsoft.com/office/powerpoint/2010/main" val="28158633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8.svg"/><Relationship Id="rId13" Type="http://schemas.openxmlformats.org/officeDocument/2006/relationships/image" Target="../media/image43.png"/><Relationship Id="rId18" Type="http://schemas.openxmlformats.org/officeDocument/2006/relationships/image" Target="../media/image48.sv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svg"/><Relationship Id="rId17" Type="http://schemas.openxmlformats.org/officeDocument/2006/relationships/image" Target="../media/image47.png"/><Relationship Id="rId2" Type="http://schemas.openxmlformats.org/officeDocument/2006/relationships/notesSlide" Target="../notesSlides/notesSlide12.xml"/><Relationship Id="rId16" Type="http://schemas.openxmlformats.org/officeDocument/2006/relationships/image" Target="../media/image46.svg"/><Relationship Id="rId1" Type="http://schemas.openxmlformats.org/officeDocument/2006/relationships/slideLayout" Target="../slideLayouts/slideLayout2.xml"/><Relationship Id="rId6" Type="http://schemas.openxmlformats.org/officeDocument/2006/relationships/image" Target="../media/image36.svg"/><Relationship Id="rId11" Type="http://schemas.openxmlformats.org/officeDocument/2006/relationships/image" Target="../media/image41.png"/><Relationship Id="rId5" Type="http://schemas.openxmlformats.org/officeDocument/2006/relationships/image" Target="../media/image35.png"/><Relationship Id="rId15" Type="http://schemas.openxmlformats.org/officeDocument/2006/relationships/image" Target="../media/image45.png"/><Relationship Id="rId10" Type="http://schemas.openxmlformats.org/officeDocument/2006/relationships/image" Target="../media/image40.sv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4.svg"/></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svg"/><Relationship Id="rId18" Type="http://schemas.openxmlformats.org/officeDocument/2006/relationships/image" Target="../media/image62.png"/><Relationship Id="rId3" Type="http://schemas.openxmlformats.org/officeDocument/2006/relationships/image" Target="../media/image49.jpg"/><Relationship Id="rId7" Type="http://schemas.openxmlformats.org/officeDocument/2006/relationships/image" Target="../media/image48.svg"/><Relationship Id="rId12" Type="http://schemas.openxmlformats.org/officeDocument/2006/relationships/image" Target="../media/image56.png"/><Relationship Id="rId17" Type="http://schemas.openxmlformats.org/officeDocument/2006/relationships/image" Target="../media/image61.svg"/><Relationship Id="rId2" Type="http://schemas.openxmlformats.org/officeDocument/2006/relationships/notesSlide" Target="../notesSlides/notesSlide13.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5.svg"/><Relationship Id="rId5" Type="http://schemas.openxmlformats.org/officeDocument/2006/relationships/image" Target="../media/image51.svg"/><Relationship Id="rId15" Type="http://schemas.openxmlformats.org/officeDocument/2006/relationships/image" Target="../media/image59.svg"/><Relationship Id="rId10" Type="http://schemas.openxmlformats.org/officeDocument/2006/relationships/image" Target="../media/image54.png"/><Relationship Id="rId19" Type="http://schemas.openxmlformats.org/officeDocument/2006/relationships/image" Target="../media/image63.svg"/><Relationship Id="rId4" Type="http://schemas.openxmlformats.org/officeDocument/2006/relationships/image" Target="../media/image50.png"/><Relationship Id="rId9" Type="http://schemas.openxmlformats.org/officeDocument/2006/relationships/image" Target="../media/image53.svg"/><Relationship Id="rId14" Type="http://schemas.openxmlformats.org/officeDocument/2006/relationships/image" Target="../media/image58.pn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9.svg"/><Relationship Id="rId5" Type="http://schemas.openxmlformats.org/officeDocument/2006/relationships/image" Target="../media/image68.png"/><Relationship Id="rId4" Type="http://schemas.openxmlformats.org/officeDocument/2006/relationships/image" Target="../media/image67.svg"/></Relationships>
</file>

<file path=ppt/slides/_rels/slide22.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6.sv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74.sv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97.svg"/><Relationship Id="rId13" Type="http://schemas.openxmlformats.org/officeDocument/2006/relationships/image" Target="../media/image102.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5.sv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svg"/><Relationship Id="rId4" Type="http://schemas.openxmlformats.org/officeDocument/2006/relationships/image" Target="../media/image93.svg"/><Relationship Id="rId9" Type="http://schemas.openxmlformats.org/officeDocument/2006/relationships/image" Target="../media/image98.png"/><Relationship Id="rId14" Type="http://schemas.openxmlformats.org/officeDocument/2006/relationships/image" Target="../media/image103.svg"/></Relationships>
</file>

<file path=ppt/slides/_rels/slide4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07.svg"/><Relationship Id="rId18" Type="http://schemas.openxmlformats.org/officeDocument/2006/relationships/image" Target="../media/image98.png"/><Relationship Id="rId3" Type="http://schemas.openxmlformats.org/officeDocument/2006/relationships/image" Target="../media/image49.jpg"/><Relationship Id="rId7" Type="http://schemas.openxmlformats.org/officeDocument/2006/relationships/image" Target="../media/image63.svg"/><Relationship Id="rId12" Type="http://schemas.openxmlformats.org/officeDocument/2006/relationships/image" Target="../media/image106.png"/><Relationship Id="rId17" Type="http://schemas.openxmlformats.org/officeDocument/2006/relationships/image" Target="../media/image111.svg"/><Relationship Id="rId2" Type="http://schemas.openxmlformats.org/officeDocument/2006/relationships/notesSlide" Target="../notesSlides/notesSlide31.xml"/><Relationship Id="rId16"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53.svg"/><Relationship Id="rId5" Type="http://schemas.openxmlformats.org/officeDocument/2006/relationships/image" Target="../media/image105.svg"/><Relationship Id="rId15" Type="http://schemas.openxmlformats.org/officeDocument/2006/relationships/image" Target="../media/image109.svg"/><Relationship Id="rId10" Type="http://schemas.openxmlformats.org/officeDocument/2006/relationships/image" Target="../media/image52.png"/><Relationship Id="rId19" Type="http://schemas.openxmlformats.org/officeDocument/2006/relationships/image" Target="../media/image99.svg"/><Relationship Id="rId4" Type="http://schemas.openxmlformats.org/officeDocument/2006/relationships/image" Target="../media/image104.png"/><Relationship Id="rId9" Type="http://schemas.openxmlformats.org/officeDocument/2006/relationships/image" Target="../media/image46.svg"/><Relationship Id="rId14" Type="http://schemas.openxmlformats.org/officeDocument/2006/relationships/image" Target="../media/image108.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43.xml.rels><?xml version="1.0" encoding="UTF-8" standalone="yes"?>
<Relationships xmlns="http://schemas.openxmlformats.org/package/2006/relationships"><Relationship Id="rId3" Type="http://schemas.openxmlformats.org/officeDocument/2006/relationships/image" Target="../media/image113.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9.svg"/><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01.svg"/></Relationships>
</file>

<file path=ppt/slides/_rels/slide4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25.svg"/><Relationship Id="rId5" Type="http://schemas.openxmlformats.org/officeDocument/2006/relationships/image" Target="../media/image124.png"/><Relationship Id="rId4" Type="http://schemas.openxmlformats.org/officeDocument/2006/relationships/image" Target="../media/image123.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B654608-F32A-2448-AA20-6C7DD5FFE0C1}"/>
              </a:ext>
            </a:extLst>
          </p:cNvPr>
          <p:cNvPicPr>
            <a:picLocks noChangeAspect="1"/>
          </p:cNvPicPr>
          <p:nvPr/>
        </p:nvPicPr>
        <p:blipFill>
          <a:blip r:embed="rId2"/>
          <a:stretch>
            <a:fillRect/>
          </a:stretch>
        </p:blipFill>
        <p:spPr>
          <a:xfrm>
            <a:off x="4669788" y="1330175"/>
            <a:ext cx="7522212" cy="4051897"/>
          </a:xfrm>
          <a:prstGeom prst="rect">
            <a:avLst/>
          </a:prstGeom>
        </p:spPr>
      </p:pic>
      <p:sp>
        <p:nvSpPr>
          <p:cNvPr id="6" name="Title 1">
            <a:extLst>
              <a:ext uri="{FF2B5EF4-FFF2-40B4-BE49-F238E27FC236}">
                <a16:creationId xmlns:a16="http://schemas.microsoft.com/office/drawing/2014/main" id="{D20FA33C-622E-8C5C-0EB3-5B813F215E25}"/>
              </a:ext>
            </a:extLst>
          </p:cNvPr>
          <p:cNvSpPr>
            <a:spLocks noGrp="1"/>
          </p:cNvSpPr>
          <p:nvPr>
            <p:ph type="ctrTitle"/>
          </p:nvPr>
        </p:nvSpPr>
        <p:spPr>
          <a:xfrm>
            <a:off x="198428" y="1612548"/>
            <a:ext cx="4324478" cy="1971409"/>
          </a:xfrm>
        </p:spPr>
        <p:txBody>
          <a:bodyPr>
            <a:noAutofit/>
          </a:bodyPr>
          <a:lstStyle/>
          <a:p>
            <a:pPr algn="l"/>
            <a:r>
              <a:rPr lang="en-IN" sz="4000" b="1" dirty="0">
                <a:latin typeface="+mn-lt"/>
              </a:rPr>
              <a:t>MARKETING &amp; RETAIL ANALYTICS</a:t>
            </a:r>
          </a:p>
        </p:txBody>
      </p:sp>
      <p:sp>
        <p:nvSpPr>
          <p:cNvPr id="7" name="Subtitle 2">
            <a:extLst>
              <a:ext uri="{FF2B5EF4-FFF2-40B4-BE49-F238E27FC236}">
                <a16:creationId xmlns:a16="http://schemas.microsoft.com/office/drawing/2014/main" id="{1F54539B-8C44-5510-69CE-D21640DBCAC3}"/>
              </a:ext>
            </a:extLst>
          </p:cNvPr>
          <p:cNvSpPr>
            <a:spLocks noGrp="1"/>
          </p:cNvSpPr>
          <p:nvPr>
            <p:ph type="subTitle" idx="1"/>
          </p:nvPr>
        </p:nvSpPr>
        <p:spPr>
          <a:xfrm>
            <a:off x="198428" y="3651134"/>
            <a:ext cx="4248789" cy="448324"/>
          </a:xfrm>
        </p:spPr>
        <p:txBody>
          <a:bodyPr/>
          <a:lstStyle/>
          <a:p>
            <a:pPr algn="l"/>
            <a:r>
              <a:rPr lang="en-IN" dirty="0"/>
              <a:t>Project Business Report – DSBA</a:t>
            </a:r>
          </a:p>
        </p:txBody>
      </p:sp>
      <p:sp>
        <p:nvSpPr>
          <p:cNvPr id="9" name="Subtitle 2">
            <a:extLst>
              <a:ext uri="{FF2B5EF4-FFF2-40B4-BE49-F238E27FC236}">
                <a16:creationId xmlns:a16="http://schemas.microsoft.com/office/drawing/2014/main" id="{0BAD90A7-EA36-127E-EB94-4375EF768EBA}"/>
              </a:ext>
            </a:extLst>
          </p:cNvPr>
          <p:cNvSpPr txBox="1">
            <a:spLocks/>
          </p:cNvSpPr>
          <p:nvPr/>
        </p:nvSpPr>
        <p:spPr>
          <a:xfrm>
            <a:off x="265934" y="4216060"/>
            <a:ext cx="3417236" cy="448324"/>
          </a:xfrm>
          <a:prstGeom prst="rect">
            <a:avLst/>
          </a:prstGeom>
        </p:spPr>
        <p:txBody>
          <a:bodyPr vert="horz" lIns="91440" tIns="45720" rIns="91440" bIns="45720" rtlCol="0">
            <a:normAutofit fontScale="4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a:t>Submitted By                 :  Maheep Singh</a:t>
            </a:r>
          </a:p>
          <a:p>
            <a:pPr algn="l"/>
            <a:r>
              <a:rPr lang="en-US" dirty="0"/>
              <a:t>Batch	          :  PGP-DSBA (PGPDSBA.O.AUG24.A)</a:t>
            </a:r>
          </a:p>
        </p:txBody>
      </p:sp>
    </p:spTree>
    <p:extLst>
      <p:ext uri="{BB962C8B-B14F-4D97-AF65-F5344CB8AC3E}">
        <p14:creationId xmlns:p14="http://schemas.microsoft.com/office/powerpoint/2010/main" val="2737058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E7E55-F87D-0F1D-1BE1-B2ACC3AB2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B43613-44DA-3F5E-A373-E09903FB693F}"/>
              </a:ext>
            </a:extLst>
          </p:cNvPr>
          <p:cNvSpPr>
            <a:spLocks noGrp="1"/>
          </p:cNvSpPr>
          <p:nvPr>
            <p:ph type="title"/>
          </p:nvPr>
        </p:nvSpPr>
        <p:spPr/>
        <p:txBody>
          <a:bodyPr>
            <a:normAutofit/>
          </a:bodyPr>
          <a:lstStyle/>
          <a:p>
            <a:r>
              <a:rPr lang="en-IN" dirty="0"/>
              <a:t>EXPLORATORY DATA ANALYSIS (4/13)</a:t>
            </a:r>
          </a:p>
        </p:txBody>
      </p:sp>
      <p:sp>
        <p:nvSpPr>
          <p:cNvPr id="4" name="Rectangle 3">
            <a:extLst>
              <a:ext uri="{FF2B5EF4-FFF2-40B4-BE49-F238E27FC236}">
                <a16:creationId xmlns:a16="http://schemas.microsoft.com/office/drawing/2014/main" id="{FAAAF1FF-3F8D-4BF9-FE5A-3CA2A9B1A8BF}"/>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Univariate Analysis</a:t>
            </a:r>
          </a:p>
        </p:txBody>
      </p:sp>
      <p:sp>
        <p:nvSpPr>
          <p:cNvPr id="8" name="Rectangle 7">
            <a:extLst>
              <a:ext uri="{FF2B5EF4-FFF2-40B4-BE49-F238E27FC236}">
                <a16:creationId xmlns:a16="http://schemas.microsoft.com/office/drawing/2014/main" id="{1EBAD38A-2BF4-59FC-52A3-99D3FF9202DB}"/>
              </a:ext>
            </a:extLst>
          </p:cNvPr>
          <p:cNvSpPr/>
          <p:nvPr/>
        </p:nvSpPr>
        <p:spPr>
          <a:xfrm>
            <a:off x="823893" y="4897253"/>
            <a:ext cx="5075227" cy="14996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Product Line (Category of Product):-</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Majority of the products are Classic Car Parts (35%), followed by Vintage Car Parts (21%)</a:t>
            </a:r>
          </a:p>
          <a:p>
            <a:pPr marL="171450" indent="-171450">
              <a:buFont typeface="Wingdings" panose="05000000000000000000" pitchFamily="2" charset="2"/>
              <a:buChar char="§"/>
            </a:pPr>
            <a:r>
              <a:rPr lang="en-US" sz="1200" dirty="0">
                <a:solidFill>
                  <a:schemeClr val="tx1"/>
                </a:solidFill>
              </a:rPr>
              <a:t>Other categories constitute 8-12% each.</a:t>
            </a:r>
          </a:p>
        </p:txBody>
      </p:sp>
      <p:sp>
        <p:nvSpPr>
          <p:cNvPr id="10" name="Rectangle 9">
            <a:extLst>
              <a:ext uri="{FF2B5EF4-FFF2-40B4-BE49-F238E27FC236}">
                <a16:creationId xmlns:a16="http://schemas.microsoft.com/office/drawing/2014/main" id="{D7CB8003-E4BC-BA57-6D8A-F229CC28FD06}"/>
              </a:ext>
            </a:extLst>
          </p:cNvPr>
          <p:cNvSpPr/>
          <p:nvPr/>
        </p:nvSpPr>
        <p:spPr>
          <a:xfrm>
            <a:off x="6264266" y="4897253"/>
            <a:ext cx="5075227" cy="14996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Deal Size:-</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Majority of the deals are either Medium or Small (45-49%)</a:t>
            </a:r>
          </a:p>
          <a:p>
            <a:pPr marL="171450" indent="-171450">
              <a:buFont typeface="Wingdings" panose="05000000000000000000" pitchFamily="2" charset="2"/>
              <a:buChar char="§"/>
            </a:pPr>
            <a:r>
              <a:rPr lang="en-US" sz="1200" dirty="0">
                <a:solidFill>
                  <a:schemeClr val="tx1"/>
                </a:solidFill>
              </a:rPr>
              <a:t>Only 5% constitute Large sized-deals</a:t>
            </a:r>
          </a:p>
        </p:txBody>
      </p:sp>
      <p:pic>
        <p:nvPicPr>
          <p:cNvPr id="13" name="Picture 12">
            <a:extLst>
              <a:ext uri="{FF2B5EF4-FFF2-40B4-BE49-F238E27FC236}">
                <a16:creationId xmlns:a16="http://schemas.microsoft.com/office/drawing/2014/main" id="{DD5B18F7-C890-2A80-6593-922C88401B34}"/>
              </a:ext>
            </a:extLst>
          </p:cNvPr>
          <p:cNvPicPr>
            <a:picLocks noChangeAspect="1"/>
          </p:cNvPicPr>
          <p:nvPr/>
        </p:nvPicPr>
        <p:blipFill>
          <a:blip r:embed="rId3"/>
          <a:stretch>
            <a:fillRect/>
          </a:stretch>
        </p:blipFill>
        <p:spPr>
          <a:xfrm>
            <a:off x="823893" y="1690960"/>
            <a:ext cx="4977817" cy="3049933"/>
          </a:xfrm>
          <a:prstGeom prst="rect">
            <a:avLst/>
          </a:prstGeom>
        </p:spPr>
      </p:pic>
      <p:pic>
        <p:nvPicPr>
          <p:cNvPr id="15" name="Picture 14">
            <a:extLst>
              <a:ext uri="{FF2B5EF4-FFF2-40B4-BE49-F238E27FC236}">
                <a16:creationId xmlns:a16="http://schemas.microsoft.com/office/drawing/2014/main" id="{3FACFBB3-1B22-5CA8-190D-E18E14EA67AC}"/>
              </a:ext>
            </a:extLst>
          </p:cNvPr>
          <p:cNvPicPr>
            <a:picLocks noChangeAspect="1"/>
          </p:cNvPicPr>
          <p:nvPr/>
        </p:nvPicPr>
        <p:blipFill>
          <a:blip r:embed="rId4"/>
          <a:stretch>
            <a:fillRect/>
          </a:stretch>
        </p:blipFill>
        <p:spPr>
          <a:xfrm>
            <a:off x="6390292" y="1677708"/>
            <a:ext cx="4771596" cy="3063185"/>
          </a:xfrm>
          <a:prstGeom prst="rect">
            <a:avLst/>
          </a:prstGeom>
        </p:spPr>
      </p:pic>
    </p:spTree>
    <p:extLst>
      <p:ext uri="{BB962C8B-B14F-4D97-AF65-F5344CB8AC3E}">
        <p14:creationId xmlns:p14="http://schemas.microsoft.com/office/powerpoint/2010/main" val="1359172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3530C5-0789-D67A-C1A3-1EF862C5AB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515968-8678-D889-F007-CFD76478D984}"/>
              </a:ext>
            </a:extLst>
          </p:cNvPr>
          <p:cNvSpPr>
            <a:spLocks noGrp="1"/>
          </p:cNvSpPr>
          <p:nvPr>
            <p:ph type="title"/>
          </p:nvPr>
        </p:nvSpPr>
        <p:spPr/>
        <p:txBody>
          <a:bodyPr>
            <a:normAutofit/>
          </a:bodyPr>
          <a:lstStyle/>
          <a:p>
            <a:r>
              <a:rPr lang="en-IN" dirty="0"/>
              <a:t>EXPLORATORY DATA ANALYSIS (5/13)</a:t>
            </a:r>
          </a:p>
        </p:txBody>
      </p:sp>
      <p:sp>
        <p:nvSpPr>
          <p:cNvPr id="4" name="Rectangle 3">
            <a:extLst>
              <a:ext uri="{FF2B5EF4-FFF2-40B4-BE49-F238E27FC236}">
                <a16:creationId xmlns:a16="http://schemas.microsoft.com/office/drawing/2014/main" id="{D690092D-2594-0444-AC64-776511A7B6A7}"/>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Univariate Analysis</a:t>
            </a:r>
          </a:p>
        </p:txBody>
      </p:sp>
      <p:sp>
        <p:nvSpPr>
          <p:cNvPr id="8" name="Rectangle 7">
            <a:extLst>
              <a:ext uri="{FF2B5EF4-FFF2-40B4-BE49-F238E27FC236}">
                <a16:creationId xmlns:a16="http://schemas.microsoft.com/office/drawing/2014/main" id="{3B0B82E6-6456-0901-3681-D1E5BF719729}"/>
              </a:ext>
            </a:extLst>
          </p:cNvPr>
          <p:cNvSpPr/>
          <p:nvPr/>
        </p:nvSpPr>
        <p:spPr>
          <a:xfrm>
            <a:off x="823893" y="4897253"/>
            <a:ext cx="10578491" cy="14996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Country of Customer:-</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Majority of the customers belong to US (34%), followed by Spain (12%) &amp; France (11%) </a:t>
            </a:r>
          </a:p>
          <a:p>
            <a:pPr marL="171450" indent="-171450">
              <a:buFont typeface="Wingdings" panose="05000000000000000000" pitchFamily="2" charset="2"/>
              <a:buChar char="§"/>
            </a:pPr>
            <a:r>
              <a:rPr lang="en-US" sz="1200" dirty="0">
                <a:solidFill>
                  <a:schemeClr val="tx1"/>
                </a:solidFill>
              </a:rPr>
              <a:t>Other countries constitute 1-7% each.</a:t>
            </a:r>
          </a:p>
        </p:txBody>
      </p:sp>
      <p:pic>
        <p:nvPicPr>
          <p:cNvPr id="5" name="Picture 4">
            <a:extLst>
              <a:ext uri="{FF2B5EF4-FFF2-40B4-BE49-F238E27FC236}">
                <a16:creationId xmlns:a16="http://schemas.microsoft.com/office/drawing/2014/main" id="{804956F0-B2AC-1FD7-BB8A-AC474392E12F}"/>
              </a:ext>
            </a:extLst>
          </p:cNvPr>
          <p:cNvPicPr>
            <a:picLocks noChangeAspect="1"/>
          </p:cNvPicPr>
          <p:nvPr/>
        </p:nvPicPr>
        <p:blipFill>
          <a:blip r:embed="rId3"/>
          <a:stretch>
            <a:fillRect/>
          </a:stretch>
        </p:blipFill>
        <p:spPr>
          <a:xfrm>
            <a:off x="1382354" y="1675064"/>
            <a:ext cx="9461573" cy="3090666"/>
          </a:xfrm>
          <a:prstGeom prst="rect">
            <a:avLst/>
          </a:prstGeom>
        </p:spPr>
      </p:pic>
    </p:spTree>
    <p:extLst>
      <p:ext uri="{BB962C8B-B14F-4D97-AF65-F5344CB8AC3E}">
        <p14:creationId xmlns:p14="http://schemas.microsoft.com/office/powerpoint/2010/main" val="1152422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5A6F1-BA86-50C0-E33B-215BA25869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1E676-EDB9-B5DB-7355-72D129B91618}"/>
              </a:ext>
            </a:extLst>
          </p:cNvPr>
          <p:cNvSpPr>
            <a:spLocks noGrp="1"/>
          </p:cNvSpPr>
          <p:nvPr>
            <p:ph type="title"/>
          </p:nvPr>
        </p:nvSpPr>
        <p:spPr/>
        <p:txBody>
          <a:bodyPr>
            <a:normAutofit/>
          </a:bodyPr>
          <a:lstStyle/>
          <a:p>
            <a:r>
              <a:rPr lang="en-IN" dirty="0"/>
              <a:t>EXPLORATORY DATA ANALYSIS (6/13)</a:t>
            </a:r>
          </a:p>
        </p:txBody>
      </p:sp>
      <p:sp>
        <p:nvSpPr>
          <p:cNvPr id="4" name="Rectangle 3">
            <a:extLst>
              <a:ext uri="{FF2B5EF4-FFF2-40B4-BE49-F238E27FC236}">
                <a16:creationId xmlns:a16="http://schemas.microsoft.com/office/drawing/2014/main" id="{C74FE6F9-1ABC-83B2-6389-A2A62935D8E4}"/>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Bivariate Analysis – Heatmap &amp; Pairplot</a:t>
            </a:r>
          </a:p>
        </p:txBody>
      </p:sp>
      <p:pic>
        <p:nvPicPr>
          <p:cNvPr id="5" name="Picture 4">
            <a:extLst>
              <a:ext uri="{FF2B5EF4-FFF2-40B4-BE49-F238E27FC236}">
                <a16:creationId xmlns:a16="http://schemas.microsoft.com/office/drawing/2014/main" id="{10FDE1D0-0BD0-93E0-4978-5FC2B1FEE55E}"/>
              </a:ext>
            </a:extLst>
          </p:cNvPr>
          <p:cNvPicPr>
            <a:picLocks noChangeAspect="1"/>
          </p:cNvPicPr>
          <p:nvPr/>
        </p:nvPicPr>
        <p:blipFill>
          <a:blip r:embed="rId3"/>
          <a:stretch>
            <a:fillRect/>
          </a:stretch>
        </p:blipFill>
        <p:spPr>
          <a:xfrm>
            <a:off x="823892" y="1766881"/>
            <a:ext cx="5457697" cy="2191427"/>
          </a:xfrm>
          <a:prstGeom prst="rect">
            <a:avLst/>
          </a:prstGeom>
        </p:spPr>
      </p:pic>
      <p:pic>
        <p:nvPicPr>
          <p:cNvPr id="9" name="Picture 8">
            <a:extLst>
              <a:ext uri="{FF2B5EF4-FFF2-40B4-BE49-F238E27FC236}">
                <a16:creationId xmlns:a16="http://schemas.microsoft.com/office/drawing/2014/main" id="{D7E2B013-30D8-6D4E-1082-628B55051D80}"/>
              </a:ext>
            </a:extLst>
          </p:cNvPr>
          <p:cNvPicPr>
            <a:picLocks noChangeAspect="1"/>
          </p:cNvPicPr>
          <p:nvPr/>
        </p:nvPicPr>
        <p:blipFill>
          <a:blip r:embed="rId4"/>
          <a:stretch>
            <a:fillRect/>
          </a:stretch>
        </p:blipFill>
        <p:spPr>
          <a:xfrm>
            <a:off x="6591044" y="1762014"/>
            <a:ext cx="4670607" cy="4679200"/>
          </a:xfrm>
          <a:prstGeom prst="rect">
            <a:avLst/>
          </a:prstGeom>
        </p:spPr>
      </p:pic>
      <p:sp>
        <p:nvSpPr>
          <p:cNvPr id="12" name="Rectangle 11">
            <a:extLst>
              <a:ext uri="{FF2B5EF4-FFF2-40B4-BE49-F238E27FC236}">
                <a16:creationId xmlns:a16="http://schemas.microsoft.com/office/drawing/2014/main" id="{C272AAED-D646-24CE-A7CE-383FD55BEB3F}"/>
              </a:ext>
            </a:extLst>
          </p:cNvPr>
          <p:cNvSpPr/>
          <p:nvPr/>
        </p:nvSpPr>
        <p:spPr>
          <a:xfrm>
            <a:off x="823893" y="4205462"/>
            <a:ext cx="5457696" cy="219142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Correlation Inference between Numerical Variables:-</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No significant correlation observed between variables of interest</a:t>
            </a:r>
          </a:p>
          <a:p>
            <a:pPr marL="171450" indent="-171450">
              <a:buFont typeface="Wingdings" panose="05000000000000000000" pitchFamily="2" charset="2"/>
              <a:buChar char="§"/>
            </a:pPr>
            <a:r>
              <a:rPr lang="en-US" sz="1200" dirty="0">
                <a:solidFill>
                  <a:schemeClr val="tx1"/>
                </a:solidFill>
              </a:rPr>
              <a:t>Expected correlations observed:-</a:t>
            </a:r>
          </a:p>
          <a:p>
            <a:pPr marL="358775" lvl="1" indent="-171450">
              <a:buFont typeface="Wingdings" panose="05000000000000000000" pitchFamily="2" charset="2"/>
              <a:buChar char="ü"/>
            </a:pPr>
            <a:r>
              <a:rPr lang="en-US" sz="1200" dirty="0">
                <a:solidFill>
                  <a:schemeClr val="tx1"/>
                </a:solidFill>
              </a:rPr>
              <a:t>Between Sales &amp; Price of Each Item – Expected as Price would impact sales directly</a:t>
            </a:r>
          </a:p>
          <a:p>
            <a:pPr marL="358775" lvl="1" indent="-171450">
              <a:buFont typeface="Wingdings" panose="05000000000000000000" pitchFamily="2" charset="2"/>
              <a:buChar char="ü"/>
            </a:pPr>
            <a:r>
              <a:rPr lang="en-US" sz="1200" dirty="0">
                <a:solidFill>
                  <a:schemeClr val="tx1"/>
                </a:solidFill>
              </a:rPr>
              <a:t>Between Price of Each Item &amp; Manufacturer's Suggested Retail Price  – Expected correlation</a:t>
            </a:r>
          </a:p>
          <a:p>
            <a:pPr marL="358775" lvl="1" indent="-171450">
              <a:buFont typeface="Wingdings" panose="05000000000000000000" pitchFamily="2" charset="2"/>
              <a:buChar char="ü"/>
            </a:pPr>
            <a:r>
              <a:rPr lang="en-US" sz="1200" dirty="0">
                <a:solidFill>
                  <a:schemeClr val="tx1"/>
                </a:solidFill>
              </a:rPr>
              <a:t>Between Sales &amp; Manufacturer's Suggested Retail Price – Expected as Manufacturer's Retail Price would impact sales directly</a:t>
            </a:r>
          </a:p>
          <a:p>
            <a:pPr marL="171450" indent="-171450">
              <a:buFont typeface="Wingdings" panose="05000000000000000000" pitchFamily="2" charset="2"/>
              <a:buChar char="§"/>
            </a:pPr>
            <a:endParaRPr lang="en-US" sz="1200" dirty="0">
              <a:solidFill>
                <a:schemeClr val="tx1"/>
              </a:solidFill>
            </a:endParaRPr>
          </a:p>
        </p:txBody>
      </p:sp>
    </p:spTree>
    <p:extLst>
      <p:ext uri="{BB962C8B-B14F-4D97-AF65-F5344CB8AC3E}">
        <p14:creationId xmlns:p14="http://schemas.microsoft.com/office/powerpoint/2010/main" val="3565543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8324C7-67F1-D69B-A6F6-2BF65C6906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E737A7-A17E-2795-CFCB-BB261269C7A9}"/>
              </a:ext>
            </a:extLst>
          </p:cNvPr>
          <p:cNvSpPr>
            <a:spLocks noGrp="1"/>
          </p:cNvSpPr>
          <p:nvPr>
            <p:ph type="title"/>
          </p:nvPr>
        </p:nvSpPr>
        <p:spPr/>
        <p:txBody>
          <a:bodyPr>
            <a:normAutofit/>
          </a:bodyPr>
          <a:lstStyle/>
          <a:p>
            <a:r>
              <a:rPr lang="en-IN" dirty="0"/>
              <a:t>EXPLORATORY DATA ANALYSIS (7/13)</a:t>
            </a:r>
          </a:p>
        </p:txBody>
      </p:sp>
      <p:sp>
        <p:nvSpPr>
          <p:cNvPr id="4" name="Rectangle 3">
            <a:extLst>
              <a:ext uri="{FF2B5EF4-FFF2-40B4-BE49-F238E27FC236}">
                <a16:creationId xmlns:a16="http://schemas.microsoft.com/office/drawing/2014/main" id="{724CD52D-71A9-0275-48FC-802A8AF11FCB}"/>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Bivariate/Multivariate Analysis</a:t>
            </a:r>
          </a:p>
        </p:txBody>
      </p:sp>
      <p:sp>
        <p:nvSpPr>
          <p:cNvPr id="8" name="Rectangle 7">
            <a:extLst>
              <a:ext uri="{FF2B5EF4-FFF2-40B4-BE49-F238E27FC236}">
                <a16:creationId xmlns:a16="http://schemas.microsoft.com/office/drawing/2014/main" id="{2D2222F9-BBB8-C769-FA34-BD728CBDA2D6}"/>
              </a:ext>
            </a:extLst>
          </p:cNvPr>
          <p:cNvSpPr/>
          <p:nvPr/>
        </p:nvSpPr>
        <p:spPr>
          <a:xfrm>
            <a:off x="823893" y="4897253"/>
            <a:ext cx="5075227" cy="14996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Sales vs Product Line &amp; Deal Size:-</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Clearly, Classic Car Parts contribute the most in terms of revenue (39%), followed by, Vintage Car Parts (19%)</a:t>
            </a:r>
          </a:p>
          <a:p>
            <a:pPr marL="171450" indent="-171450">
              <a:buFont typeface="Wingdings" panose="05000000000000000000" pitchFamily="2" charset="2"/>
              <a:buChar char="§"/>
            </a:pPr>
            <a:r>
              <a:rPr lang="en-US" sz="1200" dirty="0">
                <a:solidFill>
                  <a:schemeClr val="tx1"/>
                </a:solidFill>
              </a:rPr>
              <a:t>Large &amp; Medium Deal Size is mostly coming from Classic Cars category whereas Small Deal Size from Classic Car &amp; Vintage Car parts</a:t>
            </a:r>
          </a:p>
        </p:txBody>
      </p:sp>
      <p:sp>
        <p:nvSpPr>
          <p:cNvPr id="10" name="Rectangle 9">
            <a:extLst>
              <a:ext uri="{FF2B5EF4-FFF2-40B4-BE49-F238E27FC236}">
                <a16:creationId xmlns:a16="http://schemas.microsoft.com/office/drawing/2014/main" id="{DEE6F98D-00E3-B3E4-39C8-AD6930BE3C88}"/>
              </a:ext>
            </a:extLst>
          </p:cNvPr>
          <p:cNvSpPr/>
          <p:nvPr/>
        </p:nvSpPr>
        <p:spPr>
          <a:xfrm>
            <a:off x="6264266" y="4897253"/>
            <a:ext cx="5075227" cy="14996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Sales vs Status &amp; Product Line:-</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92% of revenue is contributed by Shipped orders</a:t>
            </a:r>
          </a:p>
          <a:p>
            <a:pPr marL="171450" indent="-171450">
              <a:buFont typeface="Wingdings" panose="05000000000000000000" pitchFamily="2" charset="2"/>
              <a:buChar char="§"/>
            </a:pPr>
            <a:r>
              <a:rPr lang="en-US" sz="1200" dirty="0">
                <a:solidFill>
                  <a:schemeClr val="tx1"/>
                </a:solidFill>
              </a:rPr>
              <a:t>Of the orders shipped, Classic Car &amp; Vintage Car parts contribute the most (37% &amp; 17% respectively)</a:t>
            </a:r>
          </a:p>
        </p:txBody>
      </p:sp>
      <p:pic>
        <p:nvPicPr>
          <p:cNvPr id="13" name="Picture 12">
            <a:extLst>
              <a:ext uri="{FF2B5EF4-FFF2-40B4-BE49-F238E27FC236}">
                <a16:creationId xmlns:a16="http://schemas.microsoft.com/office/drawing/2014/main" id="{EB1CDB3A-1640-2734-A08F-8FB7BEDB6FEF}"/>
              </a:ext>
            </a:extLst>
          </p:cNvPr>
          <p:cNvPicPr>
            <a:picLocks noChangeAspect="1"/>
          </p:cNvPicPr>
          <p:nvPr/>
        </p:nvPicPr>
        <p:blipFill>
          <a:blip r:embed="rId3"/>
          <a:stretch>
            <a:fillRect/>
          </a:stretch>
        </p:blipFill>
        <p:spPr>
          <a:xfrm>
            <a:off x="852507" y="1625202"/>
            <a:ext cx="4886141" cy="3251712"/>
          </a:xfrm>
          <a:prstGeom prst="rect">
            <a:avLst/>
          </a:prstGeom>
        </p:spPr>
      </p:pic>
      <p:pic>
        <p:nvPicPr>
          <p:cNvPr id="19" name="Picture 18">
            <a:extLst>
              <a:ext uri="{FF2B5EF4-FFF2-40B4-BE49-F238E27FC236}">
                <a16:creationId xmlns:a16="http://schemas.microsoft.com/office/drawing/2014/main" id="{575FA54E-641B-6D14-9F29-6DFB97B8B23F}"/>
              </a:ext>
            </a:extLst>
          </p:cNvPr>
          <p:cNvPicPr>
            <a:picLocks noChangeAspect="1"/>
          </p:cNvPicPr>
          <p:nvPr/>
        </p:nvPicPr>
        <p:blipFill>
          <a:blip r:embed="rId4"/>
          <a:stretch>
            <a:fillRect/>
          </a:stretch>
        </p:blipFill>
        <p:spPr>
          <a:xfrm>
            <a:off x="5084564" y="1905456"/>
            <a:ext cx="654084" cy="457223"/>
          </a:xfrm>
          <a:prstGeom prst="rect">
            <a:avLst/>
          </a:prstGeom>
        </p:spPr>
      </p:pic>
      <p:pic>
        <p:nvPicPr>
          <p:cNvPr id="21" name="Picture 20">
            <a:extLst>
              <a:ext uri="{FF2B5EF4-FFF2-40B4-BE49-F238E27FC236}">
                <a16:creationId xmlns:a16="http://schemas.microsoft.com/office/drawing/2014/main" id="{0D3EA79B-C70C-6DB0-697B-3C48E49DB0B9}"/>
              </a:ext>
            </a:extLst>
          </p:cNvPr>
          <p:cNvPicPr>
            <a:picLocks noChangeAspect="1"/>
          </p:cNvPicPr>
          <p:nvPr/>
        </p:nvPicPr>
        <p:blipFill>
          <a:blip r:embed="rId5"/>
          <a:stretch>
            <a:fillRect/>
          </a:stretch>
        </p:blipFill>
        <p:spPr>
          <a:xfrm>
            <a:off x="6333634" y="1693879"/>
            <a:ext cx="4703260" cy="3114358"/>
          </a:xfrm>
          <a:prstGeom prst="rect">
            <a:avLst/>
          </a:prstGeom>
        </p:spPr>
      </p:pic>
      <p:pic>
        <p:nvPicPr>
          <p:cNvPr id="23" name="Picture 22">
            <a:extLst>
              <a:ext uri="{FF2B5EF4-FFF2-40B4-BE49-F238E27FC236}">
                <a16:creationId xmlns:a16="http://schemas.microsoft.com/office/drawing/2014/main" id="{3F225EF7-F073-66C5-309F-FD723F9C7803}"/>
              </a:ext>
            </a:extLst>
          </p:cNvPr>
          <p:cNvPicPr>
            <a:picLocks noChangeAspect="1"/>
          </p:cNvPicPr>
          <p:nvPr/>
        </p:nvPicPr>
        <p:blipFill>
          <a:blip r:embed="rId6"/>
          <a:stretch>
            <a:fillRect/>
          </a:stretch>
        </p:blipFill>
        <p:spPr>
          <a:xfrm>
            <a:off x="10112242" y="1890995"/>
            <a:ext cx="1149409" cy="1092256"/>
          </a:xfrm>
          <a:prstGeom prst="rect">
            <a:avLst/>
          </a:prstGeom>
        </p:spPr>
      </p:pic>
    </p:spTree>
    <p:extLst>
      <p:ext uri="{BB962C8B-B14F-4D97-AF65-F5344CB8AC3E}">
        <p14:creationId xmlns:p14="http://schemas.microsoft.com/office/powerpoint/2010/main" val="2312874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F5AA6-C0ED-6C6F-0C29-3596194E099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F54749-C5F3-6DE3-D97B-023A2120258E}"/>
              </a:ext>
            </a:extLst>
          </p:cNvPr>
          <p:cNvSpPr>
            <a:spLocks noGrp="1"/>
          </p:cNvSpPr>
          <p:nvPr>
            <p:ph type="title"/>
          </p:nvPr>
        </p:nvSpPr>
        <p:spPr/>
        <p:txBody>
          <a:bodyPr>
            <a:normAutofit/>
          </a:bodyPr>
          <a:lstStyle/>
          <a:p>
            <a:r>
              <a:rPr lang="en-IN" dirty="0"/>
              <a:t>EXPLORATORY DATA ANALYSIS (8/13)</a:t>
            </a:r>
          </a:p>
        </p:txBody>
      </p:sp>
      <p:sp>
        <p:nvSpPr>
          <p:cNvPr id="4" name="Rectangle 3">
            <a:extLst>
              <a:ext uri="{FF2B5EF4-FFF2-40B4-BE49-F238E27FC236}">
                <a16:creationId xmlns:a16="http://schemas.microsoft.com/office/drawing/2014/main" id="{B5A6FE4C-A787-EDDB-4B3C-A105B32E1AAF}"/>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Bivariate/Multivariate Analysis – Disputed &amp; Cancelled Orders</a:t>
            </a:r>
          </a:p>
        </p:txBody>
      </p:sp>
      <p:pic>
        <p:nvPicPr>
          <p:cNvPr id="17" name="Picture 16">
            <a:extLst>
              <a:ext uri="{FF2B5EF4-FFF2-40B4-BE49-F238E27FC236}">
                <a16:creationId xmlns:a16="http://schemas.microsoft.com/office/drawing/2014/main" id="{8BE66B0B-79C1-2C3F-D6A4-E894F6D1AC23}"/>
              </a:ext>
            </a:extLst>
          </p:cNvPr>
          <p:cNvPicPr>
            <a:picLocks noChangeAspect="1"/>
          </p:cNvPicPr>
          <p:nvPr/>
        </p:nvPicPr>
        <p:blipFill>
          <a:blip r:embed="rId3"/>
          <a:stretch>
            <a:fillRect/>
          </a:stretch>
        </p:blipFill>
        <p:spPr>
          <a:xfrm>
            <a:off x="6209513" y="1787089"/>
            <a:ext cx="4977698" cy="3478576"/>
          </a:xfrm>
          <a:prstGeom prst="rect">
            <a:avLst/>
          </a:prstGeom>
        </p:spPr>
      </p:pic>
      <p:pic>
        <p:nvPicPr>
          <p:cNvPr id="19" name="Picture 18">
            <a:extLst>
              <a:ext uri="{FF2B5EF4-FFF2-40B4-BE49-F238E27FC236}">
                <a16:creationId xmlns:a16="http://schemas.microsoft.com/office/drawing/2014/main" id="{5490A8F8-B06C-35F4-6091-3B4D32EE4B56}"/>
              </a:ext>
            </a:extLst>
          </p:cNvPr>
          <p:cNvPicPr>
            <a:picLocks noChangeAspect="1"/>
          </p:cNvPicPr>
          <p:nvPr/>
        </p:nvPicPr>
        <p:blipFill>
          <a:blip r:embed="rId4"/>
          <a:stretch>
            <a:fillRect/>
          </a:stretch>
        </p:blipFill>
        <p:spPr>
          <a:xfrm>
            <a:off x="10232898" y="2017874"/>
            <a:ext cx="1028753" cy="952549"/>
          </a:xfrm>
          <a:prstGeom prst="rect">
            <a:avLst/>
          </a:prstGeom>
        </p:spPr>
      </p:pic>
      <p:pic>
        <p:nvPicPr>
          <p:cNvPr id="21" name="Picture 20">
            <a:extLst>
              <a:ext uri="{FF2B5EF4-FFF2-40B4-BE49-F238E27FC236}">
                <a16:creationId xmlns:a16="http://schemas.microsoft.com/office/drawing/2014/main" id="{2B846017-86F1-D221-D3DA-3D8FAE645048}"/>
              </a:ext>
            </a:extLst>
          </p:cNvPr>
          <p:cNvPicPr>
            <a:picLocks noChangeAspect="1"/>
          </p:cNvPicPr>
          <p:nvPr/>
        </p:nvPicPr>
        <p:blipFill>
          <a:blip r:embed="rId5"/>
          <a:stretch>
            <a:fillRect/>
          </a:stretch>
        </p:blipFill>
        <p:spPr>
          <a:xfrm>
            <a:off x="677383" y="1796321"/>
            <a:ext cx="5143246" cy="3460112"/>
          </a:xfrm>
          <a:prstGeom prst="rect">
            <a:avLst/>
          </a:prstGeom>
        </p:spPr>
      </p:pic>
      <p:pic>
        <p:nvPicPr>
          <p:cNvPr id="23" name="Picture 22">
            <a:extLst>
              <a:ext uri="{FF2B5EF4-FFF2-40B4-BE49-F238E27FC236}">
                <a16:creationId xmlns:a16="http://schemas.microsoft.com/office/drawing/2014/main" id="{7C9DC7F9-EBFA-F8F1-735E-A61A6C7C085C}"/>
              </a:ext>
            </a:extLst>
          </p:cNvPr>
          <p:cNvPicPr>
            <a:picLocks noChangeAspect="1"/>
          </p:cNvPicPr>
          <p:nvPr/>
        </p:nvPicPr>
        <p:blipFill>
          <a:blip r:embed="rId6"/>
          <a:stretch>
            <a:fillRect/>
          </a:stretch>
        </p:blipFill>
        <p:spPr>
          <a:xfrm>
            <a:off x="4918883" y="2017874"/>
            <a:ext cx="901746" cy="920797"/>
          </a:xfrm>
          <a:prstGeom prst="rect">
            <a:avLst/>
          </a:prstGeom>
        </p:spPr>
      </p:pic>
      <p:sp>
        <p:nvSpPr>
          <p:cNvPr id="24" name="Rectangle 23">
            <a:extLst>
              <a:ext uri="{FF2B5EF4-FFF2-40B4-BE49-F238E27FC236}">
                <a16:creationId xmlns:a16="http://schemas.microsoft.com/office/drawing/2014/main" id="{8A9B2071-99A2-4B3A-F07D-588FEB3C8BBD}"/>
              </a:ext>
            </a:extLst>
          </p:cNvPr>
          <p:cNvSpPr/>
          <p:nvPr/>
        </p:nvSpPr>
        <p:spPr>
          <a:xfrm>
            <a:off x="823892" y="5288239"/>
            <a:ext cx="10993939" cy="118823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Sales Lost due to Disputed/Cancelled Orders by Country/City &amp; Product Line:-</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Max. Revenue Loss due to Disputed/Cancelled orders contributed by Spain (Madrid), followed by UK (Liverpool), Sweden (Boras), USA (NYC), Denmark (Kobenhavn) &amp; Australia (Glen Waverly)  </a:t>
            </a:r>
          </a:p>
          <a:p>
            <a:pPr marL="171450" indent="-171450">
              <a:buFont typeface="Wingdings" panose="05000000000000000000" pitchFamily="2" charset="2"/>
              <a:buChar char="§"/>
            </a:pPr>
            <a:r>
              <a:rPr lang="en-US" sz="1200" dirty="0">
                <a:solidFill>
                  <a:schemeClr val="tx1"/>
                </a:solidFill>
              </a:rPr>
              <a:t>Ship parts suffer maximum Cancellations &amp; Motorcycle parts suffer from maximum Disputed Orders </a:t>
            </a:r>
          </a:p>
        </p:txBody>
      </p:sp>
    </p:spTree>
    <p:extLst>
      <p:ext uri="{BB962C8B-B14F-4D97-AF65-F5344CB8AC3E}">
        <p14:creationId xmlns:p14="http://schemas.microsoft.com/office/powerpoint/2010/main" val="503102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0C189-2CC6-C0B1-DA50-666EC3CD87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C8BB7-3C72-707A-3185-FC677409CAB4}"/>
              </a:ext>
            </a:extLst>
          </p:cNvPr>
          <p:cNvSpPr>
            <a:spLocks noGrp="1"/>
          </p:cNvSpPr>
          <p:nvPr>
            <p:ph type="title"/>
          </p:nvPr>
        </p:nvSpPr>
        <p:spPr/>
        <p:txBody>
          <a:bodyPr>
            <a:normAutofit/>
          </a:bodyPr>
          <a:lstStyle/>
          <a:p>
            <a:r>
              <a:rPr lang="en-IN" dirty="0"/>
              <a:t>EXPLORATORY DATA ANALYSIS (9/13)</a:t>
            </a:r>
          </a:p>
        </p:txBody>
      </p:sp>
      <p:sp>
        <p:nvSpPr>
          <p:cNvPr id="4" name="Rectangle 3">
            <a:extLst>
              <a:ext uri="{FF2B5EF4-FFF2-40B4-BE49-F238E27FC236}">
                <a16:creationId xmlns:a16="http://schemas.microsoft.com/office/drawing/2014/main" id="{69271056-AAD5-97CE-4C81-BCF940A6EC90}"/>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Bivariate/Multivariate Analysis – By Region</a:t>
            </a:r>
          </a:p>
        </p:txBody>
      </p:sp>
      <p:sp>
        <p:nvSpPr>
          <p:cNvPr id="8" name="Rectangle 7">
            <a:extLst>
              <a:ext uri="{FF2B5EF4-FFF2-40B4-BE49-F238E27FC236}">
                <a16:creationId xmlns:a16="http://schemas.microsoft.com/office/drawing/2014/main" id="{33DACB9D-F6A1-7755-08B8-6E678D37B34C}"/>
              </a:ext>
            </a:extLst>
          </p:cNvPr>
          <p:cNvSpPr/>
          <p:nvPr/>
        </p:nvSpPr>
        <p:spPr>
          <a:xfrm>
            <a:off x="823892" y="5288239"/>
            <a:ext cx="10993939" cy="118823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Sales by Country &amp; City:-</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In the previous slides we observed that majority of the orders came from US, Spain &amp; France. However, US &amp; Canada are contributing to majority of Revenue</a:t>
            </a:r>
          </a:p>
          <a:p>
            <a:pPr marL="171450" indent="-171450">
              <a:buFont typeface="Wingdings" panose="05000000000000000000" pitchFamily="2" charset="2"/>
              <a:buChar char="§"/>
            </a:pPr>
            <a:r>
              <a:rPr lang="en-US" sz="1200" dirty="0">
                <a:solidFill>
                  <a:schemeClr val="tx1"/>
                </a:solidFill>
              </a:rPr>
              <a:t>US is dominating in terms of no. of orders &amp; Revenue.</a:t>
            </a:r>
          </a:p>
          <a:p>
            <a:pPr marL="171450" indent="-171450">
              <a:buFont typeface="Wingdings" panose="05000000000000000000" pitchFamily="2" charset="2"/>
              <a:buChar char="§"/>
            </a:pPr>
            <a:r>
              <a:rPr lang="en-US" sz="1200" dirty="0">
                <a:solidFill>
                  <a:schemeClr val="tx1"/>
                </a:solidFill>
              </a:rPr>
              <a:t>Top 3 Cities contributing to Revenue – Madrid, San Rafael &amp; NYC</a:t>
            </a:r>
          </a:p>
          <a:p>
            <a:pPr marL="171450" indent="-171450">
              <a:buFont typeface="Wingdings" panose="05000000000000000000" pitchFamily="2" charset="2"/>
              <a:buChar char="§"/>
            </a:pPr>
            <a:endParaRPr lang="en-US" sz="1200" dirty="0">
              <a:solidFill>
                <a:schemeClr val="tx1"/>
              </a:solidFill>
            </a:endParaRPr>
          </a:p>
        </p:txBody>
      </p:sp>
      <p:pic>
        <p:nvPicPr>
          <p:cNvPr id="5" name="Picture 4">
            <a:extLst>
              <a:ext uri="{FF2B5EF4-FFF2-40B4-BE49-F238E27FC236}">
                <a16:creationId xmlns:a16="http://schemas.microsoft.com/office/drawing/2014/main" id="{431C1D8F-093C-2035-3AAA-E9D42C220C48}"/>
              </a:ext>
            </a:extLst>
          </p:cNvPr>
          <p:cNvPicPr>
            <a:picLocks noChangeAspect="1"/>
          </p:cNvPicPr>
          <p:nvPr/>
        </p:nvPicPr>
        <p:blipFill>
          <a:blip r:embed="rId3"/>
          <a:srcRect/>
          <a:stretch/>
        </p:blipFill>
        <p:spPr>
          <a:xfrm>
            <a:off x="823893" y="2194559"/>
            <a:ext cx="3651505" cy="2232398"/>
          </a:xfrm>
          <a:prstGeom prst="rect">
            <a:avLst/>
          </a:prstGeom>
        </p:spPr>
      </p:pic>
      <p:pic>
        <p:nvPicPr>
          <p:cNvPr id="22" name="Picture 21">
            <a:extLst>
              <a:ext uri="{FF2B5EF4-FFF2-40B4-BE49-F238E27FC236}">
                <a16:creationId xmlns:a16="http://schemas.microsoft.com/office/drawing/2014/main" id="{EA364A21-41D5-33F5-A2FD-90B573C7B905}"/>
              </a:ext>
            </a:extLst>
          </p:cNvPr>
          <p:cNvPicPr>
            <a:picLocks noChangeAspect="1"/>
          </p:cNvPicPr>
          <p:nvPr/>
        </p:nvPicPr>
        <p:blipFill>
          <a:blip r:embed="rId4"/>
          <a:stretch>
            <a:fillRect/>
          </a:stretch>
        </p:blipFill>
        <p:spPr>
          <a:xfrm>
            <a:off x="4616143" y="1625202"/>
            <a:ext cx="7201689" cy="3516678"/>
          </a:xfrm>
          <a:prstGeom prst="rect">
            <a:avLst/>
          </a:prstGeom>
        </p:spPr>
      </p:pic>
    </p:spTree>
    <p:extLst>
      <p:ext uri="{BB962C8B-B14F-4D97-AF65-F5344CB8AC3E}">
        <p14:creationId xmlns:p14="http://schemas.microsoft.com/office/powerpoint/2010/main" val="24579779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81FF2-D1EA-B681-3906-242F37F0B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643DC4-03FB-8DC8-9AAA-5870F6603FAF}"/>
              </a:ext>
            </a:extLst>
          </p:cNvPr>
          <p:cNvSpPr>
            <a:spLocks noGrp="1"/>
          </p:cNvSpPr>
          <p:nvPr>
            <p:ph type="title"/>
          </p:nvPr>
        </p:nvSpPr>
        <p:spPr/>
        <p:txBody>
          <a:bodyPr>
            <a:normAutofit/>
          </a:bodyPr>
          <a:lstStyle/>
          <a:p>
            <a:r>
              <a:rPr lang="en-IN" dirty="0"/>
              <a:t>EXPLORATORY DATA ANALYSIS (10/13)</a:t>
            </a:r>
          </a:p>
        </p:txBody>
      </p:sp>
      <p:sp>
        <p:nvSpPr>
          <p:cNvPr id="4" name="Rectangle 3">
            <a:extLst>
              <a:ext uri="{FF2B5EF4-FFF2-40B4-BE49-F238E27FC236}">
                <a16:creationId xmlns:a16="http://schemas.microsoft.com/office/drawing/2014/main" id="{962C0296-CB40-5907-4C37-AD08E9436786}"/>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Bivariate/Multivariate Analysis – US Region</a:t>
            </a:r>
          </a:p>
        </p:txBody>
      </p:sp>
      <p:sp>
        <p:nvSpPr>
          <p:cNvPr id="8" name="Rectangle 7">
            <a:extLst>
              <a:ext uri="{FF2B5EF4-FFF2-40B4-BE49-F238E27FC236}">
                <a16:creationId xmlns:a16="http://schemas.microsoft.com/office/drawing/2014/main" id="{93420580-BCB2-0514-CA8E-231D961FE227}"/>
              </a:ext>
            </a:extLst>
          </p:cNvPr>
          <p:cNvSpPr/>
          <p:nvPr/>
        </p:nvSpPr>
        <p:spPr>
          <a:xfrm>
            <a:off x="746050" y="5288239"/>
            <a:ext cx="10756471" cy="118823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Sales by City &amp; Product line/Deal size – US Region Drilldown</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In the US Region, San Rafael &amp; NYC significantly contribute to the revenue with 5X sales relative to other regions</a:t>
            </a:r>
          </a:p>
          <a:p>
            <a:pPr marL="171450" indent="-171450">
              <a:buFont typeface="Wingdings" panose="05000000000000000000" pitchFamily="2" charset="2"/>
              <a:buChar char="§"/>
            </a:pPr>
            <a:r>
              <a:rPr lang="en-US" sz="1200" dirty="0">
                <a:solidFill>
                  <a:schemeClr val="tx1"/>
                </a:solidFill>
              </a:rPr>
              <a:t>Classic Car &amp; Vintage Car </a:t>
            </a:r>
            <a:r>
              <a:rPr lang="en-US" sz="1200" dirty="0" err="1">
                <a:solidFill>
                  <a:schemeClr val="tx1"/>
                </a:solidFill>
              </a:rPr>
              <a:t>partss</a:t>
            </a:r>
            <a:r>
              <a:rPr lang="en-US" sz="1200" dirty="0">
                <a:solidFill>
                  <a:schemeClr val="tx1"/>
                </a:solidFill>
              </a:rPr>
              <a:t> are the top 2 contributors in terms of both the Product Category &amp; Deal Size </a:t>
            </a:r>
          </a:p>
          <a:p>
            <a:pPr marL="171450" indent="-171450">
              <a:buFont typeface="Wingdings" panose="05000000000000000000" pitchFamily="2" charset="2"/>
              <a:buChar char="§"/>
            </a:pPr>
            <a:endParaRPr lang="en-US" sz="1200" dirty="0">
              <a:solidFill>
                <a:schemeClr val="tx1"/>
              </a:solidFill>
            </a:endParaRPr>
          </a:p>
        </p:txBody>
      </p:sp>
      <p:pic>
        <p:nvPicPr>
          <p:cNvPr id="6" name="Picture 5">
            <a:extLst>
              <a:ext uri="{FF2B5EF4-FFF2-40B4-BE49-F238E27FC236}">
                <a16:creationId xmlns:a16="http://schemas.microsoft.com/office/drawing/2014/main" id="{22DDB62A-5FB0-5423-017B-F6262925A4FE}"/>
              </a:ext>
            </a:extLst>
          </p:cNvPr>
          <p:cNvPicPr>
            <a:picLocks noChangeAspect="1"/>
          </p:cNvPicPr>
          <p:nvPr/>
        </p:nvPicPr>
        <p:blipFill>
          <a:blip r:embed="rId3"/>
          <a:srcRect t="105" b="-1"/>
          <a:stretch/>
        </p:blipFill>
        <p:spPr>
          <a:xfrm>
            <a:off x="823893" y="1766882"/>
            <a:ext cx="5110977" cy="3022086"/>
          </a:xfrm>
          <a:prstGeom prst="rect">
            <a:avLst/>
          </a:prstGeom>
        </p:spPr>
      </p:pic>
      <p:pic>
        <p:nvPicPr>
          <p:cNvPr id="9" name="Picture 8">
            <a:extLst>
              <a:ext uri="{FF2B5EF4-FFF2-40B4-BE49-F238E27FC236}">
                <a16:creationId xmlns:a16="http://schemas.microsoft.com/office/drawing/2014/main" id="{EC276CF4-C83B-2963-D464-E521B13DB3B1}"/>
              </a:ext>
            </a:extLst>
          </p:cNvPr>
          <p:cNvPicPr>
            <a:picLocks noChangeAspect="1"/>
          </p:cNvPicPr>
          <p:nvPr/>
        </p:nvPicPr>
        <p:blipFill>
          <a:blip r:embed="rId4"/>
          <a:stretch>
            <a:fillRect/>
          </a:stretch>
        </p:blipFill>
        <p:spPr>
          <a:xfrm>
            <a:off x="6096000" y="1797484"/>
            <a:ext cx="5243493" cy="3215300"/>
          </a:xfrm>
          <a:prstGeom prst="rect">
            <a:avLst/>
          </a:prstGeom>
        </p:spPr>
      </p:pic>
    </p:spTree>
    <p:extLst>
      <p:ext uri="{BB962C8B-B14F-4D97-AF65-F5344CB8AC3E}">
        <p14:creationId xmlns:p14="http://schemas.microsoft.com/office/powerpoint/2010/main" val="21496015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E1FB72-4C0E-953C-AEB8-3366DD7D58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50049A-9600-3F71-1586-0F43604D9CA3}"/>
              </a:ext>
            </a:extLst>
          </p:cNvPr>
          <p:cNvSpPr>
            <a:spLocks noGrp="1"/>
          </p:cNvSpPr>
          <p:nvPr>
            <p:ph type="title"/>
          </p:nvPr>
        </p:nvSpPr>
        <p:spPr/>
        <p:txBody>
          <a:bodyPr>
            <a:normAutofit/>
          </a:bodyPr>
          <a:lstStyle/>
          <a:p>
            <a:r>
              <a:rPr lang="en-IN" dirty="0"/>
              <a:t>EXPLORATORY DATA ANALYSIS (11/13)</a:t>
            </a:r>
          </a:p>
        </p:txBody>
      </p:sp>
      <p:sp>
        <p:nvSpPr>
          <p:cNvPr id="4" name="Rectangle 3">
            <a:extLst>
              <a:ext uri="{FF2B5EF4-FFF2-40B4-BE49-F238E27FC236}">
                <a16:creationId xmlns:a16="http://schemas.microsoft.com/office/drawing/2014/main" id="{7057A2D3-BC62-4B24-CC9B-1A7AC5C04CAF}"/>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Bivariate/Multivariate Analysis – Sales Trend</a:t>
            </a:r>
          </a:p>
        </p:txBody>
      </p:sp>
      <p:sp>
        <p:nvSpPr>
          <p:cNvPr id="8" name="Rectangle 7">
            <a:extLst>
              <a:ext uri="{FF2B5EF4-FFF2-40B4-BE49-F238E27FC236}">
                <a16:creationId xmlns:a16="http://schemas.microsoft.com/office/drawing/2014/main" id="{49E3C4F5-5020-463E-E6B2-53411F4C5B7B}"/>
              </a:ext>
            </a:extLst>
          </p:cNvPr>
          <p:cNvSpPr/>
          <p:nvPr/>
        </p:nvSpPr>
        <p:spPr>
          <a:xfrm>
            <a:off x="9106163" y="1715288"/>
            <a:ext cx="2928324" cy="4672357"/>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Sales Trend – </a:t>
            </a:r>
          </a:p>
          <a:p>
            <a:r>
              <a:rPr lang="en-US" sz="1200" b="1" dirty="0">
                <a:solidFill>
                  <a:schemeClr val="tx1"/>
                </a:solidFill>
              </a:rPr>
              <a:t>Yearly, Quarterly, Monthly &amp; Weekly</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3 years data being analyzed</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Even though the yearly trend suggests a decline, it cannot be ascertained as the data provided for 2020 is not complete (only 2 quarters data provided). If we interpolate the data for remaining quarters, the trend would seem stable (with slight negative bias).</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Clear pattern of uptick in the Sales observed in the month of November</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On weekly basis, sales on Thursdays is the lowest, relative to other weekdays. In fact, sales increase from Friday to Sun &amp; drops from Monday to Thursday.</a:t>
            </a:r>
          </a:p>
          <a:p>
            <a:pPr marL="171450" indent="-171450">
              <a:buFont typeface="Wingdings" panose="05000000000000000000" pitchFamily="2" charset="2"/>
              <a:buChar char="§"/>
            </a:pPr>
            <a:endParaRPr lang="en-US" sz="1200" dirty="0">
              <a:solidFill>
                <a:schemeClr val="tx1"/>
              </a:solidFill>
            </a:endParaRPr>
          </a:p>
        </p:txBody>
      </p:sp>
      <p:pic>
        <p:nvPicPr>
          <p:cNvPr id="10" name="Picture 9">
            <a:extLst>
              <a:ext uri="{FF2B5EF4-FFF2-40B4-BE49-F238E27FC236}">
                <a16:creationId xmlns:a16="http://schemas.microsoft.com/office/drawing/2014/main" id="{D046F3DD-3EC3-49BD-B5D6-078F1741A275}"/>
              </a:ext>
            </a:extLst>
          </p:cNvPr>
          <p:cNvPicPr>
            <a:picLocks noChangeAspect="1"/>
          </p:cNvPicPr>
          <p:nvPr/>
        </p:nvPicPr>
        <p:blipFill>
          <a:blip r:embed="rId3"/>
          <a:stretch>
            <a:fillRect/>
          </a:stretch>
        </p:blipFill>
        <p:spPr>
          <a:xfrm>
            <a:off x="823893" y="1992760"/>
            <a:ext cx="8126615" cy="4193085"/>
          </a:xfrm>
          <a:prstGeom prst="rect">
            <a:avLst/>
          </a:prstGeom>
        </p:spPr>
      </p:pic>
    </p:spTree>
    <p:extLst>
      <p:ext uri="{BB962C8B-B14F-4D97-AF65-F5344CB8AC3E}">
        <p14:creationId xmlns:p14="http://schemas.microsoft.com/office/powerpoint/2010/main" val="2686829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6EE461-B58F-B0CD-A64E-B73FECE5E5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9E1067-F72B-B44B-BED0-06ED981FDA02}"/>
              </a:ext>
            </a:extLst>
          </p:cNvPr>
          <p:cNvSpPr>
            <a:spLocks noGrp="1"/>
          </p:cNvSpPr>
          <p:nvPr>
            <p:ph type="title"/>
          </p:nvPr>
        </p:nvSpPr>
        <p:spPr/>
        <p:txBody>
          <a:bodyPr>
            <a:normAutofit/>
          </a:bodyPr>
          <a:lstStyle/>
          <a:p>
            <a:r>
              <a:rPr lang="en-IN" dirty="0"/>
              <a:t>EXPLORATORY DATA ANALYSIS (12/13)</a:t>
            </a:r>
          </a:p>
        </p:txBody>
      </p:sp>
      <p:sp>
        <p:nvSpPr>
          <p:cNvPr id="4" name="Rectangle 3">
            <a:extLst>
              <a:ext uri="{FF2B5EF4-FFF2-40B4-BE49-F238E27FC236}">
                <a16:creationId xmlns:a16="http://schemas.microsoft.com/office/drawing/2014/main" id="{839EE8A8-4B53-F66C-5E7C-992464E7AF9B}"/>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Key Takeaways</a:t>
            </a:r>
          </a:p>
        </p:txBody>
      </p:sp>
      <p:sp>
        <p:nvSpPr>
          <p:cNvPr id="7" name="Rectangle 6">
            <a:extLst>
              <a:ext uri="{FF2B5EF4-FFF2-40B4-BE49-F238E27FC236}">
                <a16:creationId xmlns:a16="http://schemas.microsoft.com/office/drawing/2014/main" id="{41579D9A-868A-1536-0A53-B7645DE5CCD3}"/>
              </a:ext>
            </a:extLst>
          </p:cNvPr>
          <p:cNvSpPr/>
          <p:nvPr/>
        </p:nvSpPr>
        <p:spPr>
          <a:xfrm>
            <a:off x="1354664" y="2790241"/>
            <a:ext cx="2075912" cy="8736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Stable (slight negative bias)</a:t>
            </a:r>
          </a:p>
          <a:p>
            <a:r>
              <a:rPr lang="en-US" sz="1200" b="1" dirty="0">
                <a:solidFill>
                  <a:schemeClr val="tx1"/>
                </a:solidFill>
              </a:rPr>
              <a:t>Annual Sales</a:t>
            </a:r>
            <a:endParaRPr lang="en-US" sz="1200" dirty="0">
              <a:solidFill>
                <a:schemeClr val="tx1"/>
              </a:solidFill>
            </a:endParaRPr>
          </a:p>
        </p:txBody>
      </p:sp>
      <p:sp>
        <p:nvSpPr>
          <p:cNvPr id="9" name="Rectangle 8">
            <a:extLst>
              <a:ext uri="{FF2B5EF4-FFF2-40B4-BE49-F238E27FC236}">
                <a16:creationId xmlns:a16="http://schemas.microsoft.com/office/drawing/2014/main" id="{D6CB4BEE-66DB-FCF5-FEF2-4F3627EBF4EC}"/>
              </a:ext>
            </a:extLst>
          </p:cNvPr>
          <p:cNvSpPr/>
          <p:nvPr/>
        </p:nvSpPr>
        <p:spPr>
          <a:xfrm>
            <a:off x="3763637" y="2778301"/>
            <a:ext cx="2140024" cy="8736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Q4 (predominantly, Nov.) </a:t>
            </a:r>
          </a:p>
          <a:p>
            <a:r>
              <a:rPr lang="en-US" sz="1200" b="1" dirty="0">
                <a:solidFill>
                  <a:schemeClr val="tx1"/>
                </a:solidFill>
              </a:rPr>
              <a:t>has relatively higher Sales</a:t>
            </a:r>
            <a:endParaRPr lang="en-US" sz="1200" dirty="0">
              <a:solidFill>
                <a:schemeClr val="tx1"/>
              </a:solidFill>
            </a:endParaRPr>
          </a:p>
        </p:txBody>
      </p:sp>
      <p:sp>
        <p:nvSpPr>
          <p:cNvPr id="11" name="Rectangle 10">
            <a:extLst>
              <a:ext uri="{FF2B5EF4-FFF2-40B4-BE49-F238E27FC236}">
                <a16:creationId xmlns:a16="http://schemas.microsoft.com/office/drawing/2014/main" id="{C072FC27-0537-1842-0551-17EBB0BB5C67}"/>
              </a:ext>
            </a:extLst>
          </p:cNvPr>
          <p:cNvSpPr/>
          <p:nvPr/>
        </p:nvSpPr>
        <p:spPr>
          <a:xfrm>
            <a:off x="8738182" y="2778301"/>
            <a:ext cx="2140024" cy="8736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Thursday records the lowest Sales out of 7 days</a:t>
            </a:r>
            <a:endParaRPr lang="en-US" sz="1200" dirty="0">
              <a:solidFill>
                <a:schemeClr val="tx1"/>
              </a:solidFill>
            </a:endParaRPr>
          </a:p>
        </p:txBody>
      </p:sp>
      <p:sp>
        <p:nvSpPr>
          <p:cNvPr id="12" name="Rectangle 11">
            <a:extLst>
              <a:ext uri="{FF2B5EF4-FFF2-40B4-BE49-F238E27FC236}">
                <a16:creationId xmlns:a16="http://schemas.microsoft.com/office/drawing/2014/main" id="{A675BF20-44FB-B161-F958-69A8A9C48437}"/>
              </a:ext>
            </a:extLst>
          </p:cNvPr>
          <p:cNvSpPr/>
          <p:nvPr/>
        </p:nvSpPr>
        <p:spPr>
          <a:xfrm>
            <a:off x="1354664" y="5078789"/>
            <a:ext cx="2140024" cy="92814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‘Classic Car’ &amp; ‘Vintage Car’ Parts record the highest Sales</a:t>
            </a:r>
            <a:endParaRPr lang="en-US" sz="1200" dirty="0">
              <a:solidFill>
                <a:schemeClr val="tx1"/>
              </a:solidFill>
            </a:endParaRPr>
          </a:p>
        </p:txBody>
      </p:sp>
      <p:sp>
        <p:nvSpPr>
          <p:cNvPr id="13" name="Rectangle 12">
            <a:extLst>
              <a:ext uri="{FF2B5EF4-FFF2-40B4-BE49-F238E27FC236}">
                <a16:creationId xmlns:a16="http://schemas.microsoft.com/office/drawing/2014/main" id="{6CC3AA46-B3F3-8465-3880-4B4F927D22D2}"/>
              </a:ext>
            </a:extLst>
          </p:cNvPr>
          <p:cNvSpPr/>
          <p:nvPr/>
        </p:nvSpPr>
        <p:spPr>
          <a:xfrm>
            <a:off x="8697312" y="5078789"/>
            <a:ext cx="2140024" cy="92814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Top 5 Cities with Revenue Loss (Disputed/Cancelled Orders) – Madrid, Liverpool, Boras, NYC &amp; Kobenhavn </a:t>
            </a:r>
            <a:endParaRPr lang="en-US" sz="1200" dirty="0">
              <a:solidFill>
                <a:schemeClr val="tx1"/>
              </a:solidFill>
            </a:endParaRPr>
          </a:p>
        </p:txBody>
      </p:sp>
      <p:sp>
        <p:nvSpPr>
          <p:cNvPr id="14" name="Rectangle 13">
            <a:extLst>
              <a:ext uri="{FF2B5EF4-FFF2-40B4-BE49-F238E27FC236}">
                <a16:creationId xmlns:a16="http://schemas.microsoft.com/office/drawing/2014/main" id="{ABF9EC3B-3AF8-30D1-91A4-476B84AEF3FC}"/>
              </a:ext>
            </a:extLst>
          </p:cNvPr>
          <p:cNvSpPr/>
          <p:nvPr/>
        </p:nvSpPr>
        <p:spPr>
          <a:xfrm>
            <a:off x="3763637" y="5104213"/>
            <a:ext cx="2140024" cy="87728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US Region dominates – No. of orders &amp; Revenue</a:t>
            </a:r>
            <a:endParaRPr lang="en-US" sz="1200" dirty="0">
              <a:solidFill>
                <a:schemeClr val="tx1"/>
              </a:solidFill>
            </a:endParaRPr>
          </a:p>
        </p:txBody>
      </p:sp>
      <p:sp>
        <p:nvSpPr>
          <p:cNvPr id="16" name="Rectangle 15">
            <a:extLst>
              <a:ext uri="{FF2B5EF4-FFF2-40B4-BE49-F238E27FC236}">
                <a16:creationId xmlns:a16="http://schemas.microsoft.com/office/drawing/2014/main" id="{5050B394-7C99-2768-5BC4-C1FE69ACAC28}"/>
              </a:ext>
            </a:extLst>
          </p:cNvPr>
          <p:cNvSpPr/>
          <p:nvPr/>
        </p:nvSpPr>
        <p:spPr>
          <a:xfrm>
            <a:off x="6224227" y="2778301"/>
            <a:ext cx="2140024" cy="87366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Sales increase from Friday to Sunday and dip from Monday to Thursday</a:t>
            </a:r>
          </a:p>
        </p:txBody>
      </p:sp>
      <p:sp>
        <p:nvSpPr>
          <p:cNvPr id="17" name="Rectangle: Rounded Corners 16">
            <a:extLst>
              <a:ext uri="{FF2B5EF4-FFF2-40B4-BE49-F238E27FC236}">
                <a16:creationId xmlns:a16="http://schemas.microsoft.com/office/drawing/2014/main" id="{238E06AB-27E3-471A-43AD-EF8DBE0DE167}"/>
              </a:ext>
            </a:extLst>
          </p:cNvPr>
          <p:cNvSpPr/>
          <p:nvPr/>
        </p:nvSpPr>
        <p:spPr>
          <a:xfrm>
            <a:off x="895482" y="1910781"/>
            <a:ext cx="10657490" cy="197250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BD672012-05A9-B39D-4BAD-F40A8E2872C7}"/>
              </a:ext>
            </a:extLst>
          </p:cNvPr>
          <p:cNvSpPr/>
          <p:nvPr/>
        </p:nvSpPr>
        <p:spPr>
          <a:xfrm>
            <a:off x="1290552" y="1766882"/>
            <a:ext cx="1932970" cy="232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Insights – Seasonality</a:t>
            </a:r>
          </a:p>
        </p:txBody>
      </p:sp>
      <p:sp>
        <p:nvSpPr>
          <p:cNvPr id="19" name="Rectangle: Rounded Corners 18">
            <a:extLst>
              <a:ext uri="{FF2B5EF4-FFF2-40B4-BE49-F238E27FC236}">
                <a16:creationId xmlns:a16="http://schemas.microsoft.com/office/drawing/2014/main" id="{13B0A853-095D-5AC6-C3DA-78C05CEFB979}"/>
              </a:ext>
            </a:extLst>
          </p:cNvPr>
          <p:cNvSpPr/>
          <p:nvPr/>
        </p:nvSpPr>
        <p:spPr>
          <a:xfrm>
            <a:off x="895482" y="4282112"/>
            <a:ext cx="10657490" cy="1972501"/>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FF39ED25-2970-7471-A873-BECE808B5E41}"/>
              </a:ext>
            </a:extLst>
          </p:cNvPr>
          <p:cNvSpPr/>
          <p:nvPr/>
        </p:nvSpPr>
        <p:spPr>
          <a:xfrm>
            <a:off x="1290552" y="4138213"/>
            <a:ext cx="1932970" cy="232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Insights – General</a:t>
            </a:r>
          </a:p>
        </p:txBody>
      </p:sp>
      <p:sp>
        <p:nvSpPr>
          <p:cNvPr id="21" name="Rectangle 20">
            <a:extLst>
              <a:ext uri="{FF2B5EF4-FFF2-40B4-BE49-F238E27FC236}">
                <a16:creationId xmlns:a16="http://schemas.microsoft.com/office/drawing/2014/main" id="{43672422-16FF-BA16-CF07-63AD9F238848}"/>
              </a:ext>
            </a:extLst>
          </p:cNvPr>
          <p:cNvSpPr/>
          <p:nvPr/>
        </p:nvSpPr>
        <p:spPr>
          <a:xfrm>
            <a:off x="6236722" y="5078788"/>
            <a:ext cx="2140024" cy="92814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Sales Superstars – Madrid (Spain), San Rafael (US) &amp; NYC (US)</a:t>
            </a:r>
            <a:endParaRPr lang="en-US" sz="1200" dirty="0">
              <a:solidFill>
                <a:schemeClr val="tx1"/>
              </a:solidFill>
            </a:endParaRPr>
          </a:p>
        </p:txBody>
      </p:sp>
      <p:pic>
        <p:nvPicPr>
          <p:cNvPr id="23" name="Graphic 22" descr="Line arrow: Straight with solid fill">
            <a:extLst>
              <a:ext uri="{FF2B5EF4-FFF2-40B4-BE49-F238E27FC236}">
                <a16:creationId xmlns:a16="http://schemas.microsoft.com/office/drawing/2014/main" id="{2236A698-0B85-E6A9-3D79-D5BCD5D38B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2023769" y="2133697"/>
            <a:ext cx="635230" cy="635230"/>
          </a:xfrm>
          <a:prstGeom prst="rect">
            <a:avLst/>
          </a:prstGeom>
        </p:spPr>
      </p:pic>
      <p:pic>
        <p:nvPicPr>
          <p:cNvPr id="25" name="Graphic 24" descr="Upward trend with solid fill">
            <a:extLst>
              <a:ext uri="{FF2B5EF4-FFF2-40B4-BE49-F238E27FC236}">
                <a16:creationId xmlns:a16="http://schemas.microsoft.com/office/drawing/2014/main" id="{3C366D2E-FB9A-EFFF-48A8-F1D6CDFCA85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408504" y="2043027"/>
            <a:ext cx="709353" cy="709353"/>
          </a:xfrm>
          <a:prstGeom prst="rect">
            <a:avLst/>
          </a:prstGeom>
        </p:spPr>
      </p:pic>
      <p:pic>
        <p:nvPicPr>
          <p:cNvPr id="29" name="Graphic 28" descr="Bar chart with solid fill">
            <a:extLst>
              <a:ext uri="{FF2B5EF4-FFF2-40B4-BE49-F238E27FC236}">
                <a16:creationId xmlns:a16="http://schemas.microsoft.com/office/drawing/2014/main" id="{86249FE3-0FCC-BDEB-EF06-8A9007B0E81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28330" y="2067201"/>
            <a:ext cx="709353" cy="709353"/>
          </a:xfrm>
          <a:prstGeom prst="rect">
            <a:avLst/>
          </a:prstGeom>
        </p:spPr>
      </p:pic>
      <p:pic>
        <p:nvPicPr>
          <p:cNvPr id="31" name="Graphic 30" descr="Car with solid fill">
            <a:extLst>
              <a:ext uri="{FF2B5EF4-FFF2-40B4-BE49-F238E27FC236}">
                <a16:creationId xmlns:a16="http://schemas.microsoft.com/office/drawing/2014/main" id="{B541C973-F278-2038-ED91-44A5FD585E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68474" y="4455079"/>
            <a:ext cx="712404" cy="712404"/>
          </a:xfrm>
          <a:prstGeom prst="rect">
            <a:avLst/>
          </a:prstGeom>
        </p:spPr>
      </p:pic>
      <p:pic>
        <p:nvPicPr>
          <p:cNvPr id="45" name="Graphic 44" descr="Stars with solid fill">
            <a:extLst>
              <a:ext uri="{FF2B5EF4-FFF2-40B4-BE49-F238E27FC236}">
                <a16:creationId xmlns:a16="http://schemas.microsoft.com/office/drawing/2014/main" id="{13CB6943-C20E-8C71-E3FD-F5EC976C171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928330" y="4468454"/>
            <a:ext cx="610334" cy="610334"/>
          </a:xfrm>
          <a:prstGeom prst="rect">
            <a:avLst/>
          </a:prstGeom>
        </p:spPr>
      </p:pic>
      <p:pic>
        <p:nvPicPr>
          <p:cNvPr id="47" name="Graphic 46" descr="Statistics with solid fill">
            <a:extLst>
              <a:ext uri="{FF2B5EF4-FFF2-40B4-BE49-F238E27FC236}">
                <a16:creationId xmlns:a16="http://schemas.microsoft.com/office/drawing/2014/main" id="{3AB0E2B6-F88C-B51F-351B-6CC9BE6F247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87011" y="2043027"/>
            <a:ext cx="733527" cy="733527"/>
          </a:xfrm>
          <a:prstGeom prst="rect">
            <a:avLst/>
          </a:prstGeom>
        </p:spPr>
      </p:pic>
      <p:pic>
        <p:nvPicPr>
          <p:cNvPr id="49" name="Graphic 48" descr="Warning with solid fill">
            <a:extLst>
              <a:ext uri="{FF2B5EF4-FFF2-40B4-BE49-F238E27FC236}">
                <a16:creationId xmlns:a16="http://schemas.microsoft.com/office/drawing/2014/main" id="{7D325BC2-9585-2BF9-1A3D-1AEF3E211AF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87011" y="4433722"/>
            <a:ext cx="634160" cy="634160"/>
          </a:xfrm>
          <a:prstGeom prst="rect">
            <a:avLst/>
          </a:prstGeom>
        </p:spPr>
      </p:pic>
      <p:pic>
        <p:nvPicPr>
          <p:cNvPr id="52" name="Graphic 51" descr="Earth globe: Americas with solid fill">
            <a:extLst>
              <a:ext uri="{FF2B5EF4-FFF2-40B4-BE49-F238E27FC236}">
                <a16:creationId xmlns:a16="http://schemas.microsoft.com/office/drawing/2014/main" id="{E59ECB34-78E2-32DE-3A2D-0C2093FDE676}"/>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07523" y="4455079"/>
            <a:ext cx="649134" cy="649134"/>
          </a:xfrm>
          <a:prstGeom prst="rect">
            <a:avLst/>
          </a:prstGeom>
        </p:spPr>
      </p:pic>
    </p:spTree>
    <p:extLst>
      <p:ext uri="{BB962C8B-B14F-4D97-AF65-F5344CB8AC3E}">
        <p14:creationId xmlns:p14="http://schemas.microsoft.com/office/powerpoint/2010/main" val="667586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11814-E90C-EF89-D2F4-E6D65F0807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6E9605-06CC-29DB-7D82-51748BB0793C}"/>
              </a:ext>
            </a:extLst>
          </p:cNvPr>
          <p:cNvSpPr>
            <a:spLocks noGrp="1"/>
          </p:cNvSpPr>
          <p:nvPr>
            <p:ph type="title"/>
          </p:nvPr>
        </p:nvSpPr>
        <p:spPr/>
        <p:txBody>
          <a:bodyPr>
            <a:normAutofit/>
          </a:bodyPr>
          <a:lstStyle/>
          <a:p>
            <a:r>
              <a:rPr lang="en-IN" dirty="0"/>
              <a:t>EXPLORATORY DATA ANALYSIS (13/13)</a:t>
            </a:r>
          </a:p>
        </p:txBody>
      </p:sp>
      <p:pic>
        <p:nvPicPr>
          <p:cNvPr id="8" name="Picture 7" descr="Two colleagues planning on board with sticky notes">
            <a:extLst>
              <a:ext uri="{FF2B5EF4-FFF2-40B4-BE49-F238E27FC236}">
                <a16:creationId xmlns:a16="http://schemas.microsoft.com/office/drawing/2014/main" id="{BB1037EB-2B28-F09A-6AA6-59D52421BF64}"/>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3733274" y="1206895"/>
            <a:ext cx="8458725" cy="5641903"/>
          </a:xfrm>
          <a:prstGeom prst="rect">
            <a:avLst/>
          </a:prstGeom>
        </p:spPr>
      </p:pic>
      <p:sp>
        <p:nvSpPr>
          <p:cNvPr id="10" name="Rectangle 9">
            <a:extLst>
              <a:ext uri="{FF2B5EF4-FFF2-40B4-BE49-F238E27FC236}">
                <a16:creationId xmlns:a16="http://schemas.microsoft.com/office/drawing/2014/main" id="{1AE29EFA-7BF0-D77A-A82A-F077AB4B732E}"/>
              </a:ext>
            </a:extLst>
          </p:cNvPr>
          <p:cNvSpPr/>
          <p:nvPr/>
        </p:nvSpPr>
        <p:spPr>
          <a:xfrm>
            <a:off x="1508673" y="2086699"/>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Boost Q4 Campaigns, Especially in November – </a:t>
            </a:r>
            <a:r>
              <a:rPr lang="en-US" sz="1200" dirty="0">
                <a:solidFill>
                  <a:schemeClr val="tx1"/>
                </a:solidFill>
              </a:rPr>
              <a:t>Leverage historically high Q4 sales by launching promotions and targeted marketing campaigns in this period.</a:t>
            </a:r>
          </a:p>
        </p:txBody>
      </p:sp>
      <p:sp>
        <p:nvSpPr>
          <p:cNvPr id="22" name="Rectangle 21">
            <a:extLst>
              <a:ext uri="{FF2B5EF4-FFF2-40B4-BE49-F238E27FC236}">
                <a16:creationId xmlns:a16="http://schemas.microsoft.com/office/drawing/2014/main" id="{D336F0E2-CC1A-7536-4AEE-1D6074CA8A79}"/>
              </a:ext>
            </a:extLst>
          </p:cNvPr>
          <p:cNvSpPr/>
          <p:nvPr/>
        </p:nvSpPr>
        <p:spPr>
          <a:xfrm>
            <a:off x="1508673" y="2638618"/>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Run Weekend-Focused Promotions – </a:t>
            </a:r>
            <a:r>
              <a:rPr lang="en-US" sz="1200" dirty="0">
                <a:solidFill>
                  <a:schemeClr val="tx1"/>
                </a:solidFill>
              </a:rPr>
              <a:t>Capitalize on the Friday to Sunday sales spike with time-limited weekend deals and online advertising.</a:t>
            </a:r>
          </a:p>
        </p:txBody>
      </p:sp>
      <p:sp>
        <p:nvSpPr>
          <p:cNvPr id="24" name="Rectangle 23">
            <a:extLst>
              <a:ext uri="{FF2B5EF4-FFF2-40B4-BE49-F238E27FC236}">
                <a16:creationId xmlns:a16="http://schemas.microsoft.com/office/drawing/2014/main" id="{03912258-6021-617C-BC71-50A623FEB05D}"/>
              </a:ext>
            </a:extLst>
          </p:cNvPr>
          <p:cNvSpPr/>
          <p:nvPr/>
        </p:nvSpPr>
        <p:spPr>
          <a:xfrm>
            <a:off x="1508673" y="3190537"/>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Address Weekday Sales Dip – </a:t>
            </a:r>
            <a:r>
              <a:rPr lang="en-US" sz="1200" dirty="0">
                <a:solidFill>
                  <a:schemeClr val="tx1"/>
                </a:solidFill>
              </a:rPr>
              <a:t>Investigate and revamp marketing or engagement strategies for Monday to Thursday to smooth weekly sales volatility.</a:t>
            </a:r>
          </a:p>
        </p:txBody>
      </p:sp>
      <p:sp>
        <p:nvSpPr>
          <p:cNvPr id="26" name="Rectangle 25">
            <a:extLst>
              <a:ext uri="{FF2B5EF4-FFF2-40B4-BE49-F238E27FC236}">
                <a16:creationId xmlns:a16="http://schemas.microsoft.com/office/drawing/2014/main" id="{A441E0E3-8106-C774-0499-9EE88AC99489}"/>
              </a:ext>
            </a:extLst>
          </p:cNvPr>
          <p:cNvSpPr/>
          <p:nvPr/>
        </p:nvSpPr>
        <p:spPr>
          <a:xfrm>
            <a:off x="1508673" y="3769353"/>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Promote Best-Selling Categories – </a:t>
            </a:r>
            <a:r>
              <a:rPr lang="en-US" sz="1200" dirty="0">
                <a:solidFill>
                  <a:schemeClr val="tx1"/>
                </a:solidFill>
              </a:rPr>
              <a:t>Prioritize inventory, marketing, and bundling strategies around ‘Classic Car’ and ‘Vintage Car’ parts.</a:t>
            </a:r>
          </a:p>
        </p:txBody>
      </p:sp>
      <p:sp>
        <p:nvSpPr>
          <p:cNvPr id="27" name="Rectangle 26">
            <a:extLst>
              <a:ext uri="{FF2B5EF4-FFF2-40B4-BE49-F238E27FC236}">
                <a16:creationId xmlns:a16="http://schemas.microsoft.com/office/drawing/2014/main" id="{CFA2A5C3-810C-7A9C-B134-AAB9D9ABDB5C}"/>
              </a:ext>
            </a:extLst>
          </p:cNvPr>
          <p:cNvSpPr/>
          <p:nvPr/>
        </p:nvSpPr>
        <p:spPr>
          <a:xfrm>
            <a:off x="1508673" y="4348169"/>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Strengthen Presence in the US Market – </a:t>
            </a:r>
            <a:r>
              <a:rPr lang="en-US" sz="1200" dirty="0">
                <a:solidFill>
                  <a:schemeClr val="tx1"/>
                </a:solidFill>
              </a:rPr>
              <a:t>Reinforce supply chain, customer service, and marketing efforts in the dominant US region to sustain growth.</a:t>
            </a:r>
          </a:p>
        </p:txBody>
      </p:sp>
      <p:sp>
        <p:nvSpPr>
          <p:cNvPr id="28" name="Rectangle 27">
            <a:extLst>
              <a:ext uri="{FF2B5EF4-FFF2-40B4-BE49-F238E27FC236}">
                <a16:creationId xmlns:a16="http://schemas.microsoft.com/office/drawing/2014/main" id="{7CBE1B98-F46D-C066-499D-538A7C1BF86B}"/>
              </a:ext>
            </a:extLst>
          </p:cNvPr>
          <p:cNvSpPr/>
          <p:nvPr/>
        </p:nvSpPr>
        <p:spPr>
          <a:xfrm>
            <a:off x="1508673" y="4926985"/>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Expand High-Performing Cities – </a:t>
            </a:r>
            <a:r>
              <a:rPr lang="en-US" sz="1200" dirty="0">
                <a:solidFill>
                  <a:schemeClr val="tx1"/>
                </a:solidFill>
              </a:rPr>
              <a:t>Replicate successful strategies from Madrid, San Rafael, and NYC in underperforming but similar cities.</a:t>
            </a:r>
          </a:p>
        </p:txBody>
      </p:sp>
      <p:sp>
        <p:nvSpPr>
          <p:cNvPr id="30" name="Rectangle 29">
            <a:extLst>
              <a:ext uri="{FF2B5EF4-FFF2-40B4-BE49-F238E27FC236}">
                <a16:creationId xmlns:a16="http://schemas.microsoft.com/office/drawing/2014/main" id="{6F0B3B5F-737A-F7AC-08F8-E8780E5B32D5}"/>
              </a:ext>
            </a:extLst>
          </p:cNvPr>
          <p:cNvSpPr/>
          <p:nvPr/>
        </p:nvSpPr>
        <p:spPr>
          <a:xfrm>
            <a:off x="1508673" y="5505801"/>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Analyze and Mitigate Order Disputes – </a:t>
            </a:r>
            <a:r>
              <a:rPr lang="en-US" sz="1200" dirty="0">
                <a:solidFill>
                  <a:schemeClr val="tx1"/>
                </a:solidFill>
              </a:rPr>
              <a:t>Investigate causes of cancellations/disputes in Madrid, Liverpool, Boras, NYC, and Kobenhavn to reduce potential revenue loss.</a:t>
            </a:r>
          </a:p>
        </p:txBody>
      </p:sp>
      <p:sp>
        <p:nvSpPr>
          <p:cNvPr id="32" name="Rectangle 31">
            <a:extLst>
              <a:ext uri="{FF2B5EF4-FFF2-40B4-BE49-F238E27FC236}">
                <a16:creationId xmlns:a16="http://schemas.microsoft.com/office/drawing/2014/main" id="{57034FDE-6224-2383-F45D-E2B6591DA5B9}"/>
              </a:ext>
            </a:extLst>
          </p:cNvPr>
          <p:cNvSpPr/>
          <p:nvPr/>
        </p:nvSpPr>
        <p:spPr>
          <a:xfrm>
            <a:off x="1508673" y="6078311"/>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Launch Loyalty Programs – </a:t>
            </a:r>
            <a:r>
              <a:rPr lang="en-US" sz="1200" dirty="0">
                <a:solidFill>
                  <a:schemeClr val="tx1"/>
                </a:solidFill>
              </a:rPr>
              <a:t>Reward frequent or high-spending customers in top regions and categories to boost retention and repeat purchases.</a:t>
            </a:r>
          </a:p>
        </p:txBody>
      </p:sp>
      <p:sp>
        <p:nvSpPr>
          <p:cNvPr id="33" name="Rectangle 32">
            <a:extLst>
              <a:ext uri="{FF2B5EF4-FFF2-40B4-BE49-F238E27FC236}">
                <a16:creationId xmlns:a16="http://schemas.microsoft.com/office/drawing/2014/main" id="{989541D2-3894-266B-CD99-E762A516C415}"/>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Business Recommendations</a:t>
            </a:r>
          </a:p>
        </p:txBody>
      </p:sp>
      <p:sp>
        <p:nvSpPr>
          <p:cNvPr id="57" name="Rectangle 56">
            <a:extLst>
              <a:ext uri="{FF2B5EF4-FFF2-40B4-BE49-F238E27FC236}">
                <a16:creationId xmlns:a16="http://schemas.microsoft.com/office/drawing/2014/main" id="{6D6E6AA2-D286-C5C2-8864-EF5A750E36AF}"/>
              </a:ext>
            </a:extLst>
          </p:cNvPr>
          <p:cNvSpPr/>
          <p:nvPr/>
        </p:nvSpPr>
        <p:spPr>
          <a:xfrm>
            <a:off x="924181" y="2086699"/>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58" name="Graphic 57" descr="Bar graph with upward trend with solid fill">
            <a:extLst>
              <a:ext uri="{FF2B5EF4-FFF2-40B4-BE49-F238E27FC236}">
                <a16:creationId xmlns:a16="http://schemas.microsoft.com/office/drawing/2014/main" id="{4466DF69-01D0-292A-9447-84D9868ED18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9698" y="2103765"/>
            <a:ext cx="414273" cy="414273"/>
          </a:xfrm>
          <a:prstGeom prst="rect">
            <a:avLst/>
          </a:prstGeom>
        </p:spPr>
      </p:pic>
      <p:sp>
        <p:nvSpPr>
          <p:cNvPr id="59" name="Rectangle 58">
            <a:extLst>
              <a:ext uri="{FF2B5EF4-FFF2-40B4-BE49-F238E27FC236}">
                <a16:creationId xmlns:a16="http://schemas.microsoft.com/office/drawing/2014/main" id="{8A2ED6CC-BF29-6969-9D4E-96CF8AD45EF8}"/>
              </a:ext>
            </a:extLst>
          </p:cNvPr>
          <p:cNvSpPr/>
          <p:nvPr/>
        </p:nvSpPr>
        <p:spPr>
          <a:xfrm>
            <a:off x="912935" y="2647151"/>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0CCF759D-FB25-3800-B8AB-6C02B5C778D0}"/>
              </a:ext>
            </a:extLst>
          </p:cNvPr>
          <p:cNvSpPr/>
          <p:nvPr/>
        </p:nvSpPr>
        <p:spPr>
          <a:xfrm>
            <a:off x="912935" y="3190537"/>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760EAB07-69BD-419E-53B1-8650E46E1A79}"/>
              </a:ext>
            </a:extLst>
          </p:cNvPr>
          <p:cNvSpPr/>
          <p:nvPr/>
        </p:nvSpPr>
        <p:spPr>
          <a:xfrm>
            <a:off x="912935" y="3769353"/>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88E717EA-A16A-7B9A-6F43-3C293EEA811F}"/>
              </a:ext>
            </a:extLst>
          </p:cNvPr>
          <p:cNvSpPr/>
          <p:nvPr/>
        </p:nvSpPr>
        <p:spPr>
          <a:xfrm>
            <a:off x="924181" y="4348169"/>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E6C67855-8FB1-A644-FCF0-DC213407676E}"/>
              </a:ext>
            </a:extLst>
          </p:cNvPr>
          <p:cNvSpPr/>
          <p:nvPr/>
        </p:nvSpPr>
        <p:spPr>
          <a:xfrm>
            <a:off x="912935" y="4926984"/>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E2590988-6A26-C7F9-7BF6-EE9A06B6856B}"/>
              </a:ext>
            </a:extLst>
          </p:cNvPr>
          <p:cNvSpPr/>
          <p:nvPr/>
        </p:nvSpPr>
        <p:spPr>
          <a:xfrm>
            <a:off x="924181" y="5499441"/>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65CC5AD4-7816-A104-E76B-ADC4F748EF9A}"/>
              </a:ext>
            </a:extLst>
          </p:cNvPr>
          <p:cNvSpPr/>
          <p:nvPr/>
        </p:nvSpPr>
        <p:spPr>
          <a:xfrm>
            <a:off x="912935" y="6081047"/>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67" name="Graphic 66" descr="Earth globe: Americas with solid fill">
            <a:extLst>
              <a:ext uri="{FF2B5EF4-FFF2-40B4-BE49-F238E27FC236}">
                <a16:creationId xmlns:a16="http://schemas.microsoft.com/office/drawing/2014/main" id="{3B178FE5-5228-2CE8-592C-2761763E21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4196" y="4320883"/>
            <a:ext cx="465276" cy="465276"/>
          </a:xfrm>
          <a:prstGeom prst="rect">
            <a:avLst/>
          </a:prstGeom>
        </p:spPr>
      </p:pic>
      <p:pic>
        <p:nvPicPr>
          <p:cNvPr id="70" name="Graphic 69" descr="Target with solid fill">
            <a:extLst>
              <a:ext uri="{FF2B5EF4-FFF2-40B4-BE49-F238E27FC236}">
                <a16:creationId xmlns:a16="http://schemas.microsoft.com/office/drawing/2014/main" id="{CBD2F3EB-6223-8CD1-D636-B1682C5286D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4181" y="2610595"/>
            <a:ext cx="487798" cy="487798"/>
          </a:xfrm>
          <a:prstGeom prst="rect">
            <a:avLst/>
          </a:prstGeom>
        </p:spPr>
      </p:pic>
      <p:pic>
        <p:nvPicPr>
          <p:cNvPr id="71" name="Graphic 70" descr="Downward trend graph with solid fill">
            <a:extLst>
              <a:ext uri="{FF2B5EF4-FFF2-40B4-BE49-F238E27FC236}">
                <a16:creationId xmlns:a16="http://schemas.microsoft.com/office/drawing/2014/main" id="{DC88AC55-3E2A-DAE7-3780-CE411512EEE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12935" y="3153774"/>
            <a:ext cx="487798" cy="487798"/>
          </a:xfrm>
          <a:prstGeom prst="rect">
            <a:avLst/>
          </a:prstGeom>
        </p:spPr>
      </p:pic>
      <p:pic>
        <p:nvPicPr>
          <p:cNvPr id="72" name="Graphic 71" descr="Research with solid fill">
            <a:extLst>
              <a:ext uri="{FF2B5EF4-FFF2-40B4-BE49-F238E27FC236}">
                <a16:creationId xmlns:a16="http://schemas.microsoft.com/office/drawing/2014/main" id="{04EEE01D-9401-E003-8A65-75D7D01E69A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24181" y="5457635"/>
            <a:ext cx="497884" cy="497884"/>
          </a:xfrm>
          <a:prstGeom prst="rect">
            <a:avLst/>
          </a:prstGeom>
        </p:spPr>
      </p:pic>
      <p:pic>
        <p:nvPicPr>
          <p:cNvPr id="73" name="Graphic 72" descr="Plant with solid fill">
            <a:extLst>
              <a:ext uri="{FF2B5EF4-FFF2-40B4-BE49-F238E27FC236}">
                <a16:creationId xmlns:a16="http://schemas.microsoft.com/office/drawing/2014/main" id="{1C658EEC-F953-8625-D98F-814C9FFA3D0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90704" y="4886171"/>
            <a:ext cx="487798" cy="487798"/>
          </a:xfrm>
          <a:prstGeom prst="rect">
            <a:avLst/>
          </a:prstGeom>
        </p:spPr>
      </p:pic>
      <p:pic>
        <p:nvPicPr>
          <p:cNvPr id="75" name="Graphic 74" descr="Ribbon with solid fill">
            <a:extLst>
              <a:ext uri="{FF2B5EF4-FFF2-40B4-BE49-F238E27FC236}">
                <a16:creationId xmlns:a16="http://schemas.microsoft.com/office/drawing/2014/main" id="{C65D1761-50A8-A09B-9605-56E2D785152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32328" y="6084617"/>
            <a:ext cx="414273" cy="414273"/>
          </a:xfrm>
          <a:prstGeom prst="rect">
            <a:avLst/>
          </a:prstGeom>
        </p:spPr>
      </p:pic>
      <p:pic>
        <p:nvPicPr>
          <p:cNvPr id="77" name="Graphic 76" descr="Star with solid fill">
            <a:extLst>
              <a:ext uri="{FF2B5EF4-FFF2-40B4-BE49-F238E27FC236}">
                <a16:creationId xmlns:a16="http://schemas.microsoft.com/office/drawing/2014/main" id="{53BC1B0B-40F1-1D61-24AB-ECD32708D00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12935" y="3713814"/>
            <a:ext cx="487799" cy="487799"/>
          </a:xfrm>
          <a:prstGeom prst="rect">
            <a:avLst/>
          </a:prstGeom>
        </p:spPr>
      </p:pic>
    </p:spTree>
    <p:extLst>
      <p:ext uri="{BB962C8B-B14F-4D97-AF65-F5344CB8AC3E}">
        <p14:creationId xmlns:p14="http://schemas.microsoft.com/office/powerpoint/2010/main" val="4075809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E7D56-714D-AE38-5B38-4E0C430EDA5D}"/>
              </a:ext>
            </a:extLst>
          </p:cNvPr>
          <p:cNvSpPr>
            <a:spLocks noGrp="1"/>
          </p:cNvSpPr>
          <p:nvPr>
            <p:ph type="title"/>
          </p:nvPr>
        </p:nvSpPr>
        <p:spPr/>
        <p:txBody>
          <a:bodyPr/>
          <a:lstStyle/>
          <a:p>
            <a:r>
              <a:rPr lang="en-IN" dirty="0"/>
              <a:t>CONTENT</a:t>
            </a:r>
          </a:p>
        </p:txBody>
      </p:sp>
      <p:sp>
        <p:nvSpPr>
          <p:cNvPr id="4" name="Rectangle 3">
            <a:extLst>
              <a:ext uri="{FF2B5EF4-FFF2-40B4-BE49-F238E27FC236}">
                <a16:creationId xmlns:a16="http://schemas.microsoft.com/office/drawing/2014/main" id="{BE2F04BC-9618-7EE0-07DF-C7A43D6E8BB6}"/>
              </a:ext>
            </a:extLst>
          </p:cNvPr>
          <p:cNvSpPr/>
          <p:nvPr/>
        </p:nvSpPr>
        <p:spPr>
          <a:xfrm>
            <a:off x="811619" y="1832456"/>
            <a:ext cx="10641407"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1. PART A – Automobile Sales Problem</a:t>
            </a:r>
          </a:p>
        </p:txBody>
      </p:sp>
      <p:sp>
        <p:nvSpPr>
          <p:cNvPr id="5" name="Rectangle 4">
            <a:extLst>
              <a:ext uri="{FF2B5EF4-FFF2-40B4-BE49-F238E27FC236}">
                <a16:creationId xmlns:a16="http://schemas.microsoft.com/office/drawing/2014/main" id="{EF9628C4-34B8-BD6A-5859-846E23AF0DEE}"/>
              </a:ext>
            </a:extLst>
          </p:cNvPr>
          <p:cNvSpPr/>
          <p:nvPr/>
        </p:nvSpPr>
        <p:spPr>
          <a:xfrm>
            <a:off x="811619" y="3930701"/>
            <a:ext cx="10641407"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2. PART B – Grocery Retail Problem</a:t>
            </a:r>
          </a:p>
        </p:txBody>
      </p:sp>
      <p:sp>
        <p:nvSpPr>
          <p:cNvPr id="6" name="Rectangle 5">
            <a:extLst>
              <a:ext uri="{FF2B5EF4-FFF2-40B4-BE49-F238E27FC236}">
                <a16:creationId xmlns:a16="http://schemas.microsoft.com/office/drawing/2014/main" id="{AE66F2F8-4F1C-35C7-7C3D-20E8E3D1B87F}"/>
              </a:ext>
            </a:extLst>
          </p:cNvPr>
          <p:cNvSpPr/>
          <p:nvPr/>
        </p:nvSpPr>
        <p:spPr>
          <a:xfrm>
            <a:off x="811619" y="2328443"/>
            <a:ext cx="10568763" cy="120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IN" sz="1400" dirty="0">
                <a:solidFill>
                  <a:schemeClr val="tx1"/>
                </a:solidFill>
              </a:rPr>
              <a:t>Business Context &amp; Problem Statement</a:t>
            </a:r>
          </a:p>
          <a:p>
            <a:pPr marL="285750" indent="-285750">
              <a:buFont typeface="Wingdings" panose="05000000000000000000" pitchFamily="2" charset="2"/>
              <a:buChar char="§"/>
            </a:pPr>
            <a:r>
              <a:rPr lang="en-IN" sz="1400" dirty="0">
                <a:solidFill>
                  <a:schemeClr val="tx1"/>
                </a:solidFill>
              </a:rPr>
              <a:t>Data Summary</a:t>
            </a:r>
          </a:p>
          <a:p>
            <a:pPr marL="285750" indent="-285750">
              <a:buFont typeface="Wingdings" panose="05000000000000000000" pitchFamily="2" charset="2"/>
              <a:buChar char="§"/>
            </a:pPr>
            <a:r>
              <a:rPr lang="en-IN" sz="1400" dirty="0">
                <a:solidFill>
                  <a:schemeClr val="tx1"/>
                </a:solidFill>
              </a:rPr>
              <a:t>Exploratory Data Analysis</a:t>
            </a:r>
          </a:p>
          <a:p>
            <a:pPr marL="285750" indent="-285750">
              <a:buFont typeface="Wingdings" panose="05000000000000000000" pitchFamily="2" charset="2"/>
              <a:buChar char="§"/>
            </a:pPr>
            <a:r>
              <a:rPr lang="en-US" sz="1400" dirty="0">
                <a:solidFill>
                  <a:schemeClr val="tx1"/>
                </a:solidFill>
              </a:rPr>
              <a:t>Customer Segmentation using RFM analysis</a:t>
            </a:r>
          </a:p>
          <a:p>
            <a:pPr marL="285750" indent="-285750">
              <a:buFont typeface="Wingdings" panose="05000000000000000000" pitchFamily="2" charset="2"/>
              <a:buChar char="§"/>
            </a:pPr>
            <a:r>
              <a:rPr lang="en-US" sz="1400" dirty="0">
                <a:solidFill>
                  <a:schemeClr val="tx1"/>
                </a:solidFill>
              </a:rPr>
              <a:t>Inferences &amp; Business Recommendations</a:t>
            </a:r>
            <a:endParaRPr lang="en-IN" sz="1400" dirty="0">
              <a:solidFill>
                <a:schemeClr val="tx1"/>
              </a:solidFill>
            </a:endParaRPr>
          </a:p>
        </p:txBody>
      </p:sp>
      <p:sp>
        <p:nvSpPr>
          <p:cNvPr id="7" name="Rectangle 6">
            <a:extLst>
              <a:ext uri="{FF2B5EF4-FFF2-40B4-BE49-F238E27FC236}">
                <a16:creationId xmlns:a16="http://schemas.microsoft.com/office/drawing/2014/main" id="{FAB88BF0-BBD6-3AB6-8B1A-36AF1C85726E}"/>
              </a:ext>
            </a:extLst>
          </p:cNvPr>
          <p:cNvSpPr/>
          <p:nvPr/>
        </p:nvSpPr>
        <p:spPr>
          <a:xfrm>
            <a:off x="811618" y="4426688"/>
            <a:ext cx="10568763" cy="120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IN" sz="1400" dirty="0">
                <a:solidFill>
                  <a:schemeClr val="tx1"/>
                </a:solidFill>
              </a:rPr>
              <a:t>Business Context &amp; Problem Statement</a:t>
            </a:r>
          </a:p>
          <a:p>
            <a:pPr marL="285750" indent="-285750">
              <a:buFont typeface="Wingdings" panose="05000000000000000000" pitchFamily="2" charset="2"/>
              <a:buChar char="§"/>
            </a:pPr>
            <a:r>
              <a:rPr lang="en-IN" sz="1400" dirty="0">
                <a:solidFill>
                  <a:schemeClr val="tx1"/>
                </a:solidFill>
              </a:rPr>
              <a:t>Data Summary</a:t>
            </a:r>
          </a:p>
          <a:p>
            <a:pPr marL="285750" indent="-285750">
              <a:buFont typeface="Wingdings" panose="05000000000000000000" pitchFamily="2" charset="2"/>
              <a:buChar char="§"/>
            </a:pPr>
            <a:r>
              <a:rPr lang="en-IN" sz="1400" dirty="0">
                <a:solidFill>
                  <a:schemeClr val="tx1"/>
                </a:solidFill>
              </a:rPr>
              <a:t>Exploratory Data Analysis</a:t>
            </a:r>
          </a:p>
          <a:p>
            <a:pPr marL="285750" indent="-285750">
              <a:buFont typeface="Wingdings" panose="05000000000000000000" pitchFamily="2" charset="2"/>
              <a:buChar char="§"/>
            </a:pPr>
            <a:r>
              <a:rPr lang="en-US" sz="1400" dirty="0">
                <a:solidFill>
                  <a:schemeClr val="tx1"/>
                </a:solidFill>
              </a:rPr>
              <a:t>Market Basket Analysis</a:t>
            </a:r>
          </a:p>
          <a:p>
            <a:pPr marL="285750" indent="-285750">
              <a:buFont typeface="Wingdings" panose="05000000000000000000" pitchFamily="2" charset="2"/>
              <a:buChar char="§"/>
            </a:pPr>
            <a:r>
              <a:rPr lang="en-US" sz="1400" dirty="0">
                <a:solidFill>
                  <a:schemeClr val="tx1"/>
                </a:solidFill>
              </a:rPr>
              <a:t>Inferences &amp; Business Recommendations</a:t>
            </a:r>
            <a:endParaRPr lang="en-IN" sz="1400" dirty="0">
              <a:solidFill>
                <a:schemeClr val="tx1"/>
              </a:solidFill>
            </a:endParaRPr>
          </a:p>
        </p:txBody>
      </p:sp>
      <p:pic>
        <p:nvPicPr>
          <p:cNvPr id="9" name="Picture 8">
            <a:extLst>
              <a:ext uri="{FF2B5EF4-FFF2-40B4-BE49-F238E27FC236}">
                <a16:creationId xmlns:a16="http://schemas.microsoft.com/office/drawing/2014/main" id="{818980CF-E178-D6BD-591E-B40E08960560}"/>
              </a:ext>
            </a:extLst>
          </p:cNvPr>
          <p:cNvPicPr>
            <a:picLocks noChangeAspect="1"/>
          </p:cNvPicPr>
          <p:nvPr/>
        </p:nvPicPr>
        <p:blipFill>
          <a:blip r:embed="rId2">
            <a:extLst>
              <a:ext uri="{28A0092B-C50C-407E-A947-70E740481C1C}">
                <a14:useLocalDpi xmlns:a14="http://schemas.microsoft.com/office/drawing/2010/main" val="0"/>
              </a:ext>
            </a:extLst>
          </a:blip>
          <a:srcRect b="7771"/>
          <a:stretch/>
        </p:blipFill>
        <p:spPr>
          <a:xfrm>
            <a:off x="8063903" y="1406756"/>
            <a:ext cx="4128097" cy="4355804"/>
          </a:xfrm>
          <a:prstGeom prst="rect">
            <a:avLst/>
          </a:prstGeom>
        </p:spPr>
      </p:pic>
    </p:spTree>
    <p:extLst>
      <p:ext uri="{BB962C8B-B14F-4D97-AF65-F5344CB8AC3E}">
        <p14:creationId xmlns:p14="http://schemas.microsoft.com/office/powerpoint/2010/main" val="15827901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59539-5D45-3888-C826-D1030D3356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B11BE-CBB5-E48C-572D-346AEFBD2444}"/>
              </a:ext>
            </a:extLst>
          </p:cNvPr>
          <p:cNvSpPr>
            <a:spLocks noGrp="1"/>
          </p:cNvSpPr>
          <p:nvPr>
            <p:ph type="title"/>
          </p:nvPr>
        </p:nvSpPr>
        <p:spPr/>
        <p:txBody>
          <a:bodyPr>
            <a:normAutofit/>
          </a:bodyPr>
          <a:lstStyle/>
          <a:p>
            <a:r>
              <a:rPr lang="en-IN" dirty="0"/>
              <a:t>CUSTOMER SEGMENTATION USING RFM (1/9)</a:t>
            </a:r>
          </a:p>
        </p:txBody>
      </p:sp>
      <p:sp>
        <p:nvSpPr>
          <p:cNvPr id="33" name="Rectangle 32">
            <a:extLst>
              <a:ext uri="{FF2B5EF4-FFF2-40B4-BE49-F238E27FC236}">
                <a16:creationId xmlns:a16="http://schemas.microsoft.com/office/drawing/2014/main" id="{B42618F1-2EC8-C4A9-63DC-AA945C940047}"/>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What is RFM?</a:t>
            </a:r>
          </a:p>
        </p:txBody>
      </p:sp>
      <p:sp>
        <p:nvSpPr>
          <p:cNvPr id="83" name="TextBox 82">
            <a:extLst>
              <a:ext uri="{FF2B5EF4-FFF2-40B4-BE49-F238E27FC236}">
                <a16:creationId xmlns:a16="http://schemas.microsoft.com/office/drawing/2014/main" id="{727E5821-00E9-A6DF-5DDF-9E54AD864CDF}"/>
              </a:ext>
            </a:extLst>
          </p:cNvPr>
          <p:cNvSpPr txBox="1"/>
          <p:nvPr/>
        </p:nvSpPr>
        <p:spPr>
          <a:xfrm>
            <a:off x="823894" y="2153090"/>
            <a:ext cx="3329980" cy="3770391"/>
          </a:xfrm>
          <a:prstGeom prst="rect">
            <a:avLst/>
          </a:prstGeom>
          <a:noFill/>
        </p:spPr>
        <p:txBody>
          <a:bodyPr wrap="square">
            <a:spAutoFit/>
          </a:bodyPr>
          <a:lstStyle/>
          <a:p>
            <a:pPr marL="228600" marR="0" lvl="0" indent="-228600" algn="l" defTabSz="914400" rtl="0" eaLnBrk="1" fontAlgn="auto" latinLnBrk="0" hangingPunct="1">
              <a:lnSpc>
                <a:spcPct val="110000"/>
              </a:lnSpc>
              <a:spcBef>
                <a:spcPts val="10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ea typeface="+mn-ea"/>
                <a:cs typeface="+mn-cs"/>
              </a:rPr>
              <a:t>Recency, Frequency, Monetary value (RFM) is a marketing analysis tool used to identify a firm’s best clients based on the nature of their spending habits.</a:t>
            </a:r>
          </a:p>
          <a:p>
            <a:pPr marL="228600" marR="0" lvl="0" indent="-228600" algn="l" defTabSz="914400" rtl="0" eaLnBrk="1" fontAlgn="auto" latinLnBrk="0" hangingPunct="1">
              <a:lnSpc>
                <a:spcPct val="110000"/>
              </a:lnSpc>
              <a:spcBef>
                <a:spcPts val="10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ea typeface="+mn-ea"/>
                <a:cs typeface="+mn-cs"/>
              </a:rPr>
              <a:t>An RFM analysis evaluates clients and customers by scoring them in three categories: how recently they’ve made a purchase, how often they buy, and the size of their purchases.</a:t>
            </a:r>
          </a:p>
          <a:p>
            <a:pPr marL="228600" marR="0" lvl="0" indent="-228600" algn="l" defTabSz="914400" rtl="0" eaLnBrk="1" fontAlgn="auto" latinLnBrk="0" hangingPunct="1">
              <a:lnSpc>
                <a:spcPct val="110000"/>
              </a:lnSpc>
              <a:spcBef>
                <a:spcPts val="1000"/>
              </a:spcBef>
              <a:spcAft>
                <a:spcPts val="0"/>
              </a:spcAft>
              <a:buClrTx/>
              <a:buSzTx/>
              <a:buFont typeface="Wingdings" panose="05000000000000000000" pitchFamily="2" charset="2"/>
              <a:buChar char="§"/>
              <a:tabLst/>
              <a:defRPr/>
            </a:pPr>
            <a:endParaRPr lang="en-US" sz="1200" dirty="0">
              <a:solidFill>
                <a:srgbClr val="000000"/>
              </a:solidFill>
            </a:endParaRPr>
          </a:p>
          <a:p>
            <a:pPr marR="0" lvl="0" algn="l" defTabSz="914400" rtl="0" eaLnBrk="1" fontAlgn="auto" latinLnBrk="0" hangingPunct="1">
              <a:lnSpc>
                <a:spcPct val="110000"/>
              </a:lnSpc>
              <a:spcBef>
                <a:spcPts val="1000"/>
              </a:spcBef>
              <a:spcAft>
                <a:spcPts val="0"/>
              </a:spcAft>
              <a:buClrTx/>
              <a:buSzTx/>
              <a:tabLst/>
              <a:defRPr/>
            </a:pPr>
            <a:r>
              <a:rPr lang="en-US" sz="1200" b="1" dirty="0">
                <a:solidFill>
                  <a:srgbClr val="000000"/>
                </a:solidFill>
              </a:rPr>
              <a:t>Tool Used for Analysis:-</a:t>
            </a:r>
          </a:p>
          <a:p>
            <a:pPr marL="171450" marR="0" lvl="0" indent="-171450" algn="l" defTabSz="914400" rtl="0" eaLnBrk="1" fontAlgn="auto" latinLnBrk="0" hangingPunct="1">
              <a:lnSpc>
                <a:spcPct val="110000"/>
              </a:lnSpc>
              <a:spcBef>
                <a:spcPts val="1000"/>
              </a:spcBef>
              <a:spcAft>
                <a:spcPts val="0"/>
              </a:spcAft>
              <a:buClrTx/>
              <a:buSzTx/>
              <a:buFont typeface="Wingdings" panose="05000000000000000000" pitchFamily="2" charset="2"/>
              <a:buChar char="§"/>
              <a:tabLst/>
              <a:defRPr/>
            </a:pPr>
            <a:r>
              <a:rPr kumimoji="0" lang="en-US" sz="1200" i="0" u="none" strike="noStrike" kern="1200" cap="none" spc="0" normalizeH="0" baseline="0" noProof="0" dirty="0">
                <a:ln>
                  <a:noFill/>
                </a:ln>
                <a:solidFill>
                  <a:srgbClr val="000000"/>
                </a:solidFill>
                <a:effectLst/>
                <a:uLnTx/>
                <a:uFillTx/>
                <a:ea typeface="+mn-ea"/>
                <a:cs typeface="+mn-cs"/>
              </a:rPr>
              <a:t>KNIME, the Konstanz Information Miner, is a free and open-source data analytics, reporting and integration platform</a:t>
            </a:r>
            <a:r>
              <a:rPr kumimoji="0" lang="en-US" sz="1200" b="1" i="0" u="none" strike="noStrike" kern="1200" cap="none" spc="0" normalizeH="0" baseline="0" noProof="0" dirty="0">
                <a:ln>
                  <a:noFill/>
                </a:ln>
                <a:solidFill>
                  <a:srgbClr val="000000"/>
                </a:solidFill>
                <a:effectLst/>
                <a:uLnTx/>
                <a:uFillTx/>
                <a:ea typeface="+mn-ea"/>
                <a:cs typeface="+mn-cs"/>
              </a:rPr>
              <a:t>. </a:t>
            </a:r>
          </a:p>
          <a:p>
            <a:pPr marL="171450" marR="0" lvl="0" indent="-171450" algn="l" defTabSz="914400" rtl="0" eaLnBrk="1" fontAlgn="auto" latinLnBrk="0" hangingPunct="1">
              <a:lnSpc>
                <a:spcPct val="110000"/>
              </a:lnSpc>
              <a:spcBef>
                <a:spcPts val="1000"/>
              </a:spcBef>
              <a:spcAft>
                <a:spcPts val="0"/>
              </a:spcAft>
              <a:buClrTx/>
              <a:buSzTx/>
              <a:buFont typeface="Wingdings" panose="05000000000000000000" pitchFamily="2" charset="2"/>
              <a:buChar char="§"/>
              <a:tabLst/>
              <a:defRPr/>
            </a:pPr>
            <a:r>
              <a:rPr lang="en-US" sz="1200" dirty="0">
                <a:solidFill>
                  <a:srgbClr val="000000"/>
                </a:solidFill>
              </a:rPr>
              <a:t>KNIME shall be used to carry our customer segmentation in subsequent slides</a:t>
            </a:r>
            <a:endParaRPr kumimoji="0" lang="en-US" sz="1200" i="0" u="none" strike="noStrike" kern="1200" cap="none" spc="0" normalizeH="0" baseline="0" noProof="0" dirty="0">
              <a:ln>
                <a:noFill/>
              </a:ln>
              <a:solidFill>
                <a:srgbClr val="000000"/>
              </a:solidFill>
              <a:effectLst/>
              <a:uLnTx/>
              <a:uFillTx/>
              <a:ea typeface="+mn-ea"/>
              <a:cs typeface="+mn-cs"/>
            </a:endParaRPr>
          </a:p>
        </p:txBody>
      </p:sp>
      <p:pic>
        <p:nvPicPr>
          <p:cNvPr id="86" name="Picture 85">
            <a:extLst>
              <a:ext uri="{FF2B5EF4-FFF2-40B4-BE49-F238E27FC236}">
                <a16:creationId xmlns:a16="http://schemas.microsoft.com/office/drawing/2014/main" id="{96C80012-457B-72B7-B54E-9C31485FCDA6}"/>
              </a:ext>
            </a:extLst>
          </p:cNvPr>
          <p:cNvPicPr>
            <a:picLocks noChangeAspect="1"/>
          </p:cNvPicPr>
          <p:nvPr/>
        </p:nvPicPr>
        <p:blipFill>
          <a:blip r:embed="rId3"/>
          <a:stretch>
            <a:fillRect/>
          </a:stretch>
        </p:blipFill>
        <p:spPr>
          <a:xfrm>
            <a:off x="4862085" y="2153090"/>
            <a:ext cx="5955161" cy="3378345"/>
          </a:xfrm>
          <a:prstGeom prst="rect">
            <a:avLst/>
          </a:prstGeom>
        </p:spPr>
      </p:pic>
      <p:pic>
        <p:nvPicPr>
          <p:cNvPr id="3" name="Picture 5" descr="A picture containing text, clipart&#10;&#10;Description automatically generated">
            <a:extLst>
              <a:ext uri="{FF2B5EF4-FFF2-40B4-BE49-F238E27FC236}">
                <a16:creationId xmlns:a16="http://schemas.microsoft.com/office/drawing/2014/main" id="{8EBA9799-9C65-C542-1337-9E3F00C29AA8}"/>
              </a:ext>
            </a:extLst>
          </p:cNvPr>
          <p:cNvPicPr>
            <a:picLocks noChangeAspect="1"/>
          </p:cNvPicPr>
          <p:nvPr/>
        </p:nvPicPr>
        <p:blipFill>
          <a:blip r:embed="rId4"/>
          <a:stretch>
            <a:fillRect/>
          </a:stretch>
        </p:blipFill>
        <p:spPr>
          <a:xfrm>
            <a:off x="3229415" y="4376508"/>
            <a:ext cx="707453" cy="182879"/>
          </a:xfrm>
          <a:prstGeom prst="rect">
            <a:avLst/>
          </a:prstGeom>
        </p:spPr>
      </p:pic>
    </p:spTree>
    <p:extLst>
      <p:ext uri="{BB962C8B-B14F-4D97-AF65-F5344CB8AC3E}">
        <p14:creationId xmlns:p14="http://schemas.microsoft.com/office/powerpoint/2010/main" val="2941226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8BE0F-0253-5CC9-A271-9D5E9EFFBDF2}"/>
            </a:ext>
          </a:extLst>
        </p:cNvPr>
        <p:cNvGrpSpPr/>
        <p:nvPr/>
      </p:nvGrpSpPr>
      <p:grpSpPr>
        <a:xfrm>
          <a:off x="0" y="0"/>
          <a:ext cx="0" cy="0"/>
          <a:chOff x="0" y="0"/>
          <a:chExt cx="0" cy="0"/>
        </a:xfrm>
      </p:grpSpPr>
      <p:sp>
        <p:nvSpPr>
          <p:cNvPr id="13" name="Rectangle 12">
            <a:extLst>
              <a:ext uri="{FF2B5EF4-FFF2-40B4-BE49-F238E27FC236}">
                <a16:creationId xmlns:a16="http://schemas.microsoft.com/office/drawing/2014/main" id="{947C2BD6-DC84-2E51-3AD7-370C4854091C}"/>
              </a:ext>
            </a:extLst>
          </p:cNvPr>
          <p:cNvSpPr/>
          <p:nvPr/>
        </p:nvSpPr>
        <p:spPr>
          <a:xfrm>
            <a:off x="6377679" y="5524237"/>
            <a:ext cx="4790613" cy="965794"/>
          </a:xfrm>
          <a:prstGeom prst="rect">
            <a:avLst/>
          </a:prstGeom>
          <a:gradFill flip="none" rotWithShape="1">
            <a:gsLst>
              <a:gs pos="19000">
                <a:schemeClr val="bg1"/>
              </a:gs>
              <a:gs pos="0">
                <a:schemeClr val="bg1">
                  <a:lumMod val="8500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50B2060C-D93C-CDA9-4774-B5D92D8F68D4}"/>
              </a:ext>
            </a:extLst>
          </p:cNvPr>
          <p:cNvSpPr/>
          <p:nvPr/>
        </p:nvSpPr>
        <p:spPr>
          <a:xfrm>
            <a:off x="823892" y="5524237"/>
            <a:ext cx="4990431" cy="965794"/>
          </a:xfrm>
          <a:prstGeom prst="rect">
            <a:avLst/>
          </a:prstGeom>
          <a:gradFill flip="none" rotWithShape="1">
            <a:gsLst>
              <a:gs pos="19000">
                <a:schemeClr val="bg1"/>
              </a:gs>
              <a:gs pos="0">
                <a:schemeClr val="bg1">
                  <a:lumMod val="85000"/>
                </a:schemeClr>
              </a:gs>
            </a:gsLst>
            <a:lin ang="540000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B13FB722-203A-D58E-5F54-073A98923A9B}"/>
              </a:ext>
            </a:extLst>
          </p:cNvPr>
          <p:cNvSpPr>
            <a:spLocks noGrp="1"/>
          </p:cNvSpPr>
          <p:nvPr>
            <p:ph type="title"/>
          </p:nvPr>
        </p:nvSpPr>
        <p:spPr/>
        <p:txBody>
          <a:bodyPr>
            <a:normAutofit/>
          </a:bodyPr>
          <a:lstStyle/>
          <a:p>
            <a:r>
              <a:rPr lang="en-IN" dirty="0"/>
              <a:t>CUSTOMER SEGMENTATION USING RFM (2/9)</a:t>
            </a:r>
          </a:p>
        </p:txBody>
      </p:sp>
      <p:sp>
        <p:nvSpPr>
          <p:cNvPr id="33" name="Rectangle 32">
            <a:extLst>
              <a:ext uri="{FF2B5EF4-FFF2-40B4-BE49-F238E27FC236}">
                <a16:creationId xmlns:a16="http://schemas.microsoft.com/office/drawing/2014/main" id="{58A04EEF-072A-A243-27A6-514EE523F6CB}"/>
              </a:ext>
            </a:extLst>
          </p:cNvPr>
          <p:cNvSpPr/>
          <p:nvPr/>
        </p:nvSpPr>
        <p:spPr>
          <a:xfrm>
            <a:off x="823893" y="1210929"/>
            <a:ext cx="5050457"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Parameters Used</a:t>
            </a:r>
          </a:p>
        </p:txBody>
      </p:sp>
      <p:sp>
        <p:nvSpPr>
          <p:cNvPr id="4" name="Rectangle 3">
            <a:extLst>
              <a:ext uri="{FF2B5EF4-FFF2-40B4-BE49-F238E27FC236}">
                <a16:creationId xmlns:a16="http://schemas.microsoft.com/office/drawing/2014/main" id="{62E3A741-70F9-FF51-37D1-2F612CF91DF7}"/>
              </a:ext>
            </a:extLst>
          </p:cNvPr>
          <p:cNvSpPr/>
          <p:nvPr/>
        </p:nvSpPr>
        <p:spPr>
          <a:xfrm>
            <a:off x="6317652" y="1210928"/>
            <a:ext cx="4943012"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Assumptions Made</a:t>
            </a:r>
          </a:p>
        </p:txBody>
      </p:sp>
      <p:sp>
        <p:nvSpPr>
          <p:cNvPr id="6" name="Rectangle 5">
            <a:extLst>
              <a:ext uri="{FF2B5EF4-FFF2-40B4-BE49-F238E27FC236}">
                <a16:creationId xmlns:a16="http://schemas.microsoft.com/office/drawing/2014/main" id="{A4959D70-D04D-26BF-7B8B-331AFB92D234}"/>
              </a:ext>
            </a:extLst>
          </p:cNvPr>
          <p:cNvSpPr/>
          <p:nvPr/>
        </p:nvSpPr>
        <p:spPr>
          <a:xfrm>
            <a:off x="823892" y="1639612"/>
            <a:ext cx="4990431" cy="387831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b="1" dirty="0">
                <a:solidFill>
                  <a:schemeClr val="tx1"/>
                </a:solidFill>
              </a:rPr>
              <a:t>Recency:-</a:t>
            </a:r>
          </a:p>
          <a:p>
            <a:pPr marL="358775" lvl="1" indent="-171450">
              <a:buFont typeface="Wingdings" panose="05000000000000000000" pitchFamily="2" charset="2"/>
              <a:buChar char="ü"/>
            </a:pPr>
            <a:r>
              <a:rPr lang="en-US" sz="1200" dirty="0">
                <a:solidFill>
                  <a:schemeClr val="tx1"/>
                </a:solidFill>
              </a:rPr>
              <a:t>As per instructions the column 'Days since last order’ has been ignored</a:t>
            </a:r>
          </a:p>
          <a:p>
            <a:pPr marL="358775" lvl="1" indent="-171450">
              <a:buFont typeface="Wingdings" panose="05000000000000000000" pitchFamily="2" charset="2"/>
              <a:buChar char="ü"/>
            </a:pPr>
            <a:r>
              <a:rPr lang="en-US" sz="1200" dirty="0">
                <a:solidFill>
                  <a:schemeClr val="tx1"/>
                </a:solidFill>
              </a:rPr>
              <a:t>New column Recency has been created as '[Max(order date)-order date]’</a:t>
            </a:r>
          </a:p>
          <a:p>
            <a:pPr marL="358775" lvl="1" indent="-171450">
              <a:buFont typeface="Wingdings" panose="05000000000000000000" pitchFamily="2" charset="2"/>
              <a:buChar char="ü"/>
            </a:pPr>
            <a:r>
              <a:rPr lang="en-US" sz="1200" dirty="0">
                <a:solidFill>
                  <a:schemeClr val="tx1"/>
                </a:solidFill>
              </a:rPr>
              <a:t>As per above formula, we have used ‘01-06-2020’ as a reference date and created Recency column. </a:t>
            </a:r>
          </a:p>
          <a:p>
            <a:pPr marL="171450" indent="-171450">
              <a:buFont typeface="Wingdings" panose="05000000000000000000" pitchFamily="2" charset="2"/>
              <a:buChar char="§"/>
            </a:pPr>
            <a:endParaRPr lang="en-US" sz="1200" b="1" dirty="0">
              <a:solidFill>
                <a:schemeClr val="tx1"/>
              </a:solidFill>
            </a:endParaRPr>
          </a:p>
          <a:p>
            <a:pPr marL="171450" indent="-171450">
              <a:buFont typeface="Wingdings" panose="05000000000000000000" pitchFamily="2" charset="2"/>
              <a:buChar char="§"/>
            </a:pPr>
            <a:r>
              <a:rPr lang="en-US" sz="1200" b="1" dirty="0">
                <a:solidFill>
                  <a:schemeClr val="tx1"/>
                </a:solidFill>
              </a:rPr>
              <a:t>Frequency:-</a:t>
            </a:r>
          </a:p>
          <a:p>
            <a:pPr marL="358775" lvl="1" indent="-171450">
              <a:buFont typeface="Wingdings" panose="05000000000000000000" pitchFamily="2" charset="2"/>
              <a:buChar char="ü"/>
            </a:pPr>
            <a:r>
              <a:rPr lang="en-US" sz="1200" dirty="0">
                <a:solidFill>
                  <a:schemeClr val="tx1"/>
                </a:solidFill>
              </a:rPr>
              <a:t>Frequency value is calculated by counting all the Orders made by a Customer, i.e. Aggregate Count(ORDERNUMBER) Group By (CUSTOMERNAME)</a:t>
            </a:r>
          </a:p>
          <a:p>
            <a:pPr marL="171450" indent="-171450">
              <a:buFont typeface="Wingdings" panose="05000000000000000000" pitchFamily="2" charset="2"/>
              <a:buChar char="§"/>
            </a:pPr>
            <a:endParaRPr lang="en-US" sz="1200" b="1" dirty="0">
              <a:solidFill>
                <a:schemeClr val="tx1"/>
              </a:solidFill>
            </a:endParaRPr>
          </a:p>
          <a:p>
            <a:pPr marL="171450" indent="-171450">
              <a:buFont typeface="Wingdings" panose="05000000000000000000" pitchFamily="2" charset="2"/>
              <a:buChar char="§"/>
            </a:pPr>
            <a:r>
              <a:rPr lang="en-US" sz="1200" b="1" dirty="0">
                <a:solidFill>
                  <a:schemeClr val="tx1"/>
                </a:solidFill>
              </a:rPr>
              <a:t>Monetary:-</a:t>
            </a:r>
            <a:endParaRPr lang="en-US" sz="1200" dirty="0">
              <a:solidFill>
                <a:schemeClr val="tx1"/>
              </a:solidFill>
            </a:endParaRPr>
          </a:p>
          <a:p>
            <a:pPr marL="358775" lvl="1" indent="-171450">
              <a:buFont typeface="Wingdings" panose="05000000000000000000" pitchFamily="2" charset="2"/>
              <a:buChar char="ü"/>
            </a:pPr>
            <a:r>
              <a:rPr lang="en-US" sz="1200" dirty="0">
                <a:solidFill>
                  <a:schemeClr val="tx1"/>
                </a:solidFill>
              </a:rPr>
              <a:t>Monetary value is the same as SALES (i.e. Quantity X Price). Since this field is already present, need not compute it again.</a:t>
            </a:r>
          </a:p>
          <a:p>
            <a:pPr lvl="1"/>
            <a:endParaRPr lang="en-US" sz="1200" dirty="0">
              <a:solidFill>
                <a:schemeClr val="tx1"/>
              </a:solidFill>
            </a:endParaRPr>
          </a:p>
          <a:p>
            <a:pPr marL="171450" indent="-171450">
              <a:buFont typeface="Wingdings" panose="05000000000000000000" pitchFamily="2" charset="2"/>
              <a:buChar char="§"/>
            </a:pPr>
            <a:r>
              <a:rPr lang="en-US" sz="1200" b="1" dirty="0">
                <a:solidFill>
                  <a:schemeClr val="tx1"/>
                </a:solidFill>
              </a:rPr>
              <a:t>Clustering:-</a:t>
            </a:r>
            <a:endParaRPr lang="en-US" sz="1200" dirty="0">
              <a:solidFill>
                <a:schemeClr val="tx1"/>
              </a:solidFill>
            </a:endParaRPr>
          </a:p>
          <a:p>
            <a:pPr marL="358775" lvl="1" indent="-171450">
              <a:buFont typeface="Wingdings" panose="05000000000000000000" pitchFamily="2" charset="2"/>
              <a:buChar char="ü"/>
            </a:pPr>
            <a:r>
              <a:rPr lang="en-US" sz="1200" dirty="0">
                <a:solidFill>
                  <a:schemeClr val="tx1"/>
                </a:solidFill>
              </a:rPr>
              <a:t>K-Means Clustering carried out to create additional clusters based on Recency, Frequency &amp; Monetary Values computed above, which can be correlated later for final segmentation.</a:t>
            </a:r>
          </a:p>
        </p:txBody>
      </p:sp>
      <p:sp>
        <p:nvSpPr>
          <p:cNvPr id="7" name="Rectangle 6">
            <a:extLst>
              <a:ext uri="{FF2B5EF4-FFF2-40B4-BE49-F238E27FC236}">
                <a16:creationId xmlns:a16="http://schemas.microsoft.com/office/drawing/2014/main" id="{809DD764-F1C5-EAFE-F219-8C877BC83297}"/>
              </a:ext>
            </a:extLst>
          </p:cNvPr>
          <p:cNvSpPr/>
          <p:nvPr/>
        </p:nvSpPr>
        <p:spPr>
          <a:xfrm>
            <a:off x="6317650" y="1639612"/>
            <a:ext cx="4943013" cy="387831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All the orders having status apart form ‘SHIPPED’ were also considered as a valid business transactions.</a:t>
            </a:r>
          </a:p>
          <a:p>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For calculating recency, we have taken the last ‘ORDERDATE’ as reference.</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3 Bins (Quantiles-logic) has been created for Recency, Frequency  &amp; Monetary values.</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3 Bins have been labeled as High (H), Medium (M), and Low (L).</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For Recency, Bin 1 has been considered highest as lower value is better.</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For Frequency &amp; Monetary, Bin 3 has been considered highest as higher is better.</a:t>
            </a:r>
          </a:p>
        </p:txBody>
      </p:sp>
      <p:pic>
        <p:nvPicPr>
          <p:cNvPr id="9" name="Graphic 8" descr="Gears with solid fill">
            <a:extLst>
              <a:ext uri="{FF2B5EF4-FFF2-40B4-BE49-F238E27FC236}">
                <a16:creationId xmlns:a16="http://schemas.microsoft.com/office/drawing/2014/main" id="{68552F31-0263-D5E8-568A-D48ABB012E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79238" y="5658066"/>
            <a:ext cx="831965" cy="831965"/>
          </a:xfrm>
          <a:prstGeom prst="rect">
            <a:avLst/>
          </a:prstGeom>
        </p:spPr>
      </p:pic>
      <p:pic>
        <p:nvPicPr>
          <p:cNvPr id="11" name="Graphic 10" descr="List with solid fill">
            <a:extLst>
              <a:ext uri="{FF2B5EF4-FFF2-40B4-BE49-F238E27FC236}">
                <a16:creationId xmlns:a16="http://schemas.microsoft.com/office/drawing/2014/main" id="{048B976C-7DB5-C039-830E-2D091D2A93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06628" y="5658066"/>
            <a:ext cx="831965" cy="831965"/>
          </a:xfrm>
          <a:prstGeom prst="rect">
            <a:avLst/>
          </a:prstGeom>
        </p:spPr>
      </p:pic>
    </p:spTree>
    <p:extLst>
      <p:ext uri="{BB962C8B-B14F-4D97-AF65-F5344CB8AC3E}">
        <p14:creationId xmlns:p14="http://schemas.microsoft.com/office/powerpoint/2010/main" val="661111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822934-F384-4B0A-86CE-23B30FBABD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FE6F17-3B4B-5D83-A892-FADF7FD10755}"/>
              </a:ext>
            </a:extLst>
          </p:cNvPr>
          <p:cNvSpPr>
            <a:spLocks noGrp="1"/>
          </p:cNvSpPr>
          <p:nvPr>
            <p:ph type="title"/>
          </p:nvPr>
        </p:nvSpPr>
        <p:spPr/>
        <p:txBody>
          <a:bodyPr>
            <a:normAutofit/>
          </a:bodyPr>
          <a:lstStyle/>
          <a:p>
            <a:r>
              <a:rPr lang="en-IN" dirty="0"/>
              <a:t>CUSTOMER SEGMENTATION USING RFM (3/9)</a:t>
            </a:r>
          </a:p>
        </p:txBody>
      </p:sp>
      <p:sp>
        <p:nvSpPr>
          <p:cNvPr id="33" name="Rectangle 32">
            <a:extLst>
              <a:ext uri="{FF2B5EF4-FFF2-40B4-BE49-F238E27FC236}">
                <a16:creationId xmlns:a16="http://schemas.microsoft.com/office/drawing/2014/main" id="{F2376890-8F8C-4EB4-A049-EA99016325F1}"/>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KNIME Workflow for RFM Analysis</a:t>
            </a:r>
          </a:p>
        </p:txBody>
      </p:sp>
      <p:pic>
        <p:nvPicPr>
          <p:cNvPr id="5" name="Picture 4">
            <a:extLst>
              <a:ext uri="{FF2B5EF4-FFF2-40B4-BE49-F238E27FC236}">
                <a16:creationId xmlns:a16="http://schemas.microsoft.com/office/drawing/2014/main" id="{6D09D624-B3C2-20F3-BAAC-5D3DD2462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1548" y="1766882"/>
            <a:ext cx="9625492" cy="4843063"/>
          </a:xfrm>
          <a:prstGeom prst="rect">
            <a:avLst/>
          </a:prstGeom>
        </p:spPr>
      </p:pic>
      <p:sp>
        <p:nvSpPr>
          <p:cNvPr id="6" name="Rectangle 5">
            <a:extLst>
              <a:ext uri="{FF2B5EF4-FFF2-40B4-BE49-F238E27FC236}">
                <a16:creationId xmlns:a16="http://schemas.microsoft.com/office/drawing/2014/main" id="{6A82B60F-F14D-CDB8-FF2F-FD0C29CC1D53}"/>
              </a:ext>
            </a:extLst>
          </p:cNvPr>
          <p:cNvSpPr/>
          <p:nvPr/>
        </p:nvSpPr>
        <p:spPr>
          <a:xfrm>
            <a:off x="3371599" y="2974816"/>
            <a:ext cx="355369" cy="15306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rgbClr val="FF0000"/>
                </a:solidFill>
              </a:rPr>
              <a:t>**</a:t>
            </a:r>
            <a:endParaRPr lang="en-US" sz="1200" dirty="0">
              <a:solidFill>
                <a:srgbClr val="FF0000"/>
              </a:solidFill>
            </a:endParaRPr>
          </a:p>
        </p:txBody>
      </p:sp>
      <p:sp>
        <p:nvSpPr>
          <p:cNvPr id="7" name="Rectangle 6">
            <a:extLst>
              <a:ext uri="{FF2B5EF4-FFF2-40B4-BE49-F238E27FC236}">
                <a16:creationId xmlns:a16="http://schemas.microsoft.com/office/drawing/2014/main" id="{EE0F3874-8E9D-D8B7-FC3E-3F2BA71E41BC}"/>
              </a:ext>
            </a:extLst>
          </p:cNvPr>
          <p:cNvSpPr/>
          <p:nvPr/>
        </p:nvSpPr>
        <p:spPr>
          <a:xfrm>
            <a:off x="8511278" y="6598784"/>
            <a:ext cx="3680722" cy="2592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050" dirty="0">
                <a:solidFill>
                  <a:srgbClr val="FF0000"/>
                </a:solidFill>
              </a:rPr>
              <a:t>** ORDERDATE is excluded from Data Explorer Node calculation   </a:t>
            </a:r>
          </a:p>
        </p:txBody>
      </p:sp>
    </p:spTree>
    <p:extLst>
      <p:ext uri="{BB962C8B-B14F-4D97-AF65-F5344CB8AC3E}">
        <p14:creationId xmlns:p14="http://schemas.microsoft.com/office/powerpoint/2010/main" val="3048870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75CA5-038F-0163-6525-959FE3F572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7E7F95-08C3-AEEF-FC71-C005A70999F7}"/>
              </a:ext>
            </a:extLst>
          </p:cNvPr>
          <p:cNvSpPr>
            <a:spLocks noGrp="1"/>
          </p:cNvSpPr>
          <p:nvPr>
            <p:ph type="title"/>
          </p:nvPr>
        </p:nvSpPr>
        <p:spPr/>
        <p:txBody>
          <a:bodyPr>
            <a:normAutofit/>
          </a:bodyPr>
          <a:lstStyle/>
          <a:p>
            <a:r>
              <a:rPr lang="en-IN" dirty="0"/>
              <a:t>CUSTOMER SEGMENTATION USING RFM (4/9)</a:t>
            </a:r>
          </a:p>
        </p:txBody>
      </p:sp>
      <p:sp>
        <p:nvSpPr>
          <p:cNvPr id="33" name="Rectangle 32">
            <a:extLst>
              <a:ext uri="{FF2B5EF4-FFF2-40B4-BE49-F238E27FC236}">
                <a16:creationId xmlns:a16="http://schemas.microsoft.com/office/drawing/2014/main" id="{63C40793-9038-E0AF-C23A-92C1E373D855}"/>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RFM Output Table from KNIME Workflow (Top 30 Rows)</a:t>
            </a:r>
          </a:p>
        </p:txBody>
      </p:sp>
      <p:pic>
        <p:nvPicPr>
          <p:cNvPr id="4" name="Picture 3">
            <a:extLst>
              <a:ext uri="{FF2B5EF4-FFF2-40B4-BE49-F238E27FC236}">
                <a16:creationId xmlns:a16="http://schemas.microsoft.com/office/drawing/2014/main" id="{8757694F-1784-909B-E98E-C92A4FE99FA7}"/>
              </a:ext>
            </a:extLst>
          </p:cNvPr>
          <p:cNvPicPr>
            <a:picLocks noChangeAspect="1"/>
          </p:cNvPicPr>
          <p:nvPr/>
        </p:nvPicPr>
        <p:blipFill>
          <a:blip r:embed="rId3"/>
          <a:stretch>
            <a:fillRect/>
          </a:stretch>
        </p:blipFill>
        <p:spPr>
          <a:xfrm>
            <a:off x="1200212" y="1700875"/>
            <a:ext cx="9607277" cy="4935409"/>
          </a:xfrm>
          <a:prstGeom prst="rect">
            <a:avLst/>
          </a:prstGeom>
        </p:spPr>
      </p:pic>
    </p:spTree>
    <p:extLst>
      <p:ext uri="{BB962C8B-B14F-4D97-AF65-F5344CB8AC3E}">
        <p14:creationId xmlns:p14="http://schemas.microsoft.com/office/powerpoint/2010/main" val="1764400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D512B1-CC8C-DED6-BF6B-829ADF7FB1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945F22-0043-41C0-34EB-33B8993D3453}"/>
              </a:ext>
            </a:extLst>
          </p:cNvPr>
          <p:cNvSpPr>
            <a:spLocks noGrp="1"/>
          </p:cNvSpPr>
          <p:nvPr>
            <p:ph type="title"/>
          </p:nvPr>
        </p:nvSpPr>
        <p:spPr/>
        <p:txBody>
          <a:bodyPr>
            <a:normAutofit/>
          </a:bodyPr>
          <a:lstStyle/>
          <a:p>
            <a:r>
              <a:rPr lang="en-IN" dirty="0"/>
              <a:t>CUSTOMER SEGMENTATION USING RFM (5/9)</a:t>
            </a:r>
          </a:p>
        </p:txBody>
      </p:sp>
      <p:sp>
        <p:nvSpPr>
          <p:cNvPr id="33" name="Rectangle 32">
            <a:extLst>
              <a:ext uri="{FF2B5EF4-FFF2-40B4-BE49-F238E27FC236}">
                <a16:creationId xmlns:a16="http://schemas.microsoft.com/office/drawing/2014/main" id="{90FF9223-0AA2-938C-C0CC-7834ABDBF2CC}"/>
              </a:ext>
            </a:extLst>
          </p:cNvPr>
          <p:cNvSpPr/>
          <p:nvPr/>
        </p:nvSpPr>
        <p:spPr>
          <a:xfrm>
            <a:off x="838200"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Customer Segmentation Rationale</a:t>
            </a:r>
          </a:p>
        </p:txBody>
      </p:sp>
      <p:pic>
        <p:nvPicPr>
          <p:cNvPr id="7" name="Picture 6">
            <a:extLst>
              <a:ext uri="{FF2B5EF4-FFF2-40B4-BE49-F238E27FC236}">
                <a16:creationId xmlns:a16="http://schemas.microsoft.com/office/drawing/2014/main" id="{542E62B6-6E6F-EDE6-EC07-1E51B4E43A04}"/>
              </a:ext>
            </a:extLst>
          </p:cNvPr>
          <p:cNvPicPr>
            <a:picLocks noChangeAspect="1"/>
          </p:cNvPicPr>
          <p:nvPr/>
        </p:nvPicPr>
        <p:blipFill>
          <a:blip r:embed="rId3"/>
          <a:stretch>
            <a:fillRect/>
          </a:stretch>
        </p:blipFill>
        <p:spPr>
          <a:xfrm>
            <a:off x="961724" y="2644100"/>
            <a:ext cx="10392076" cy="3034782"/>
          </a:xfrm>
          <a:prstGeom prst="rect">
            <a:avLst/>
          </a:prstGeom>
        </p:spPr>
      </p:pic>
      <p:sp>
        <p:nvSpPr>
          <p:cNvPr id="8" name="Rectangle 7">
            <a:extLst>
              <a:ext uri="{FF2B5EF4-FFF2-40B4-BE49-F238E27FC236}">
                <a16:creationId xmlns:a16="http://schemas.microsoft.com/office/drawing/2014/main" id="{A70A3083-829A-FD39-8687-BC160E5ED866}"/>
              </a:ext>
            </a:extLst>
          </p:cNvPr>
          <p:cNvSpPr/>
          <p:nvPr/>
        </p:nvSpPr>
        <p:spPr>
          <a:xfrm>
            <a:off x="823892" y="1639613"/>
            <a:ext cx="10104765" cy="9900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RFM Analysis has been primarily used to distinguish between Best, Verge of Churning, Lost &amp; Loyal Customers.</a:t>
            </a:r>
          </a:p>
          <a:p>
            <a:pPr marL="171450" indent="-171450">
              <a:buFont typeface="Wingdings" panose="05000000000000000000" pitchFamily="2" charset="2"/>
              <a:buChar char="§"/>
            </a:pPr>
            <a:r>
              <a:rPr lang="en-US" sz="1200" dirty="0">
                <a:solidFill>
                  <a:schemeClr val="tx1"/>
                </a:solidFill>
              </a:rPr>
              <a:t>K-Means Clustering was only used as a secondary recommendation model to validate segmentation.</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Customer Segmentation rationale has been summarized in the table below:-</a:t>
            </a:r>
          </a:p>
        </p:txBody>
      </p:sp>
    </p:spTree>
    <p:extLst>
      <p:ext uri="{BB962C8B-B14F-4D97-AF65-F5344CB8AC3E}">
        <p14:creationId xmlns:p14="http://schemas.microsoft.com/office/powerpoint/2010/main" val="1019392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36F1FC-07E9-97C0-945B-AED2BD1C43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7A6859-B9AA-6784-1F40-DCEBDBAA1123}"/>
              </a:ext>
            </a:extLst>
          </p:cNvPr>
          <p:cNvSpPr>
            <a:spLocks noGrp="1"/>
          </p:cNvSpPr>
          <p:nvPr>
            <p:ph type="title"/>
          </p:nvPr>
        </p:nvSpPr>
        <p:spPr/>
        <p:txBody>
          <a:bodyPr>
            <a:normAutofit/>
          </a:bodyPr>
          <a:lstStyle/>
          <a:p>
            <a:r>
              <a:rPr lang="en-IN" dirty="0"/>
              <a:t>CUSTOMER SEGMENTATION USING RFM (6/9)</a:t>
            </a:r>
          </a:p>
        </p:txBody>
      </p:sp>
      <p:sp>
        <p:nvSpPr>
          <p:cNvPr id="33" name="Rectangle 32">
            <a:extLst>
              <a:ext uri="{FF2B5EF4-FFF2-40B4-BE49-F238E27FC236}">
                <a16:creationId xmlns:a16="http://schemas.microsoft.com/office/drawing/2014/main" id="{B6C12372-67C1-29BD-3D82-CF8284FE20BE}"/>
              </a:ext>
            </a:extLst>
          </p:cNvPr>
          <p:cNvSpPr/>
          <p:nvPr/>
        </p:nvSpPr>
        <p:spPr>
          <a:xfrm>
            <a:off x="838200"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Best Customers</a:t>
            </a:r>
          </a:p>
        </p:txBody>
      </p:sp>
      <p:sp>
        <p:nvSpPr>
          <p:cNvPr id="8" name="Rectangle 7">
            <a:extLst>
              <a:ext uri="{FF2B5EF4-FFF2-40B4-BE49-F238E27FC236}">
                <a16:creationId xmlns:a16="http://schemas.microsoft.com/office/drawing/2014/main" id="{15C6C515-E341-DC73-9B78-20ADA96DEF7C}"/>
              </a:ext>
            </a:extLst>
          </p:cNvPr>
          <p:cNvSpPr/>
          <p:nvPr/>
        </p:nvSpPr>
        <p:spPr>
          <a:xfrm>
            <a:off x="823892" y="1639612"/>
            <a:ext cx="10104765" cy="136936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Citeria – Recency = H | Frequency = H | Monetary = H</a:t>
            </a:r>
          </a:p>
          <a:p>
            <a:pPr marL="171450" indent="-171450">
              <a:buFont typeface="Wingdings" panose="05000000000000000000" pitchFamily="2" charset="2"/>
              <a:buChar char="§"/>
            </a:pPr>
            <a:r>
              <a:rPr lang="en-US" sz="1200" dirty="0">
                <a:solidFill>
                  <a:schemeClr val="tx1"/>
                </a:solidFill>
              </a:rPr>
              <a:t>These customers </a:t>
            </a:r>
            <a:r>
              <a:rPr lang="en-US" sz="1200" b="1" dirty="0">
                <a:solidFill>
                  <a:schemeClr val="tx1"/>
                </a:solidFill>
              </a:rPr>
              <a:t>Buy frequently</a:t>
            </a:r>
            <a:r>
              <a:rPr lang="en-US" sz="1200" dirty="0">
                <a:solidFill>
                  <a:schemeClr val="tx1"/>
                </a:solidFill>
              </a:rPr>
              <a:t>, </a:t>
            </a:r>
            <a:r>
              <a:rPr lang="en-US" sz="1200" b="1" dirty="0">
                <a:solidFill>
                  <a:schemeClr val="tx1"/>
                </a:solidFill>
              </a:rPr>
              <a:t>Spend a lot </a:t>
            </a:r>
            <a:r>
              <a:rPr lang="en-US" sz="1200" dirty="0">
                <a:solidFill>
                  <a:schemeClr val="tx1"/>
                </a:solidFill>
              </a:rPr>
              <a:t>and </a:t>
            </a:r>
            <a:r>
              <a:rPr lang="en-US" sz="1200" b="1" dirty="0">
                <a:solidFill>
                  <a:schemeClr val="tx1"/>
                </a:solidFill>
              </a:rPr>
              <a:t>Purchased recently</a:t>
            </a:r>
          </a:p>
          <a:p>
            <a:pPr marL="171450" indent="-171450">
              <a:buFont typeface="Wingdings" panose="05000000000000000000" pitchFamily="2" charset="2"/>
              <a:buChar char="§"/>
            </a:pPr>
            <a:r>
              <a:rPr lang="en-US" sz="1200" dirty="0">
                <a:solidFill>
                  <a:schemeClr val="tx1"/>
                </a:solidFill>
              </a:rPr>
              <a:t>They are engaged, valuable, and loyal right now — </a:t>
            </a:r>
            <a:r>
              <a:rPr lang="en-US" sz="1200" b="1" dirty="0">
                <a:solidFill>
                  <a:schemeClr val="tx1"/>
                </a:solidFill>
              </a:rPr>
              <a:t>the core of the business</a:t>
            </a:r>
            <a:r>
              <a:rPr lang="en-US" sz="1200" dirty="0">
                <a:solidFill>
                  <a:schemeClr val="tx1"/>
                </a:solidFill>
              </a:rPr>
              <a:t>.</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Below are the top 5 Best Customers, sorted by Recency value (ascending order)</a:t>
            </a:r>
          </a:p>
        </p:txBody>
      </p:sp>
      <p:graphicFrame>
        <p:nvGraphicFramePr>
          <p:cNvPr id="6" name="Table 5">
            <a:extLst>
              <a:ext uri="{FF2B5EF4-FFF2-40B4-BE49-F238E27FC236}">
                <a16:creationId xmlns:a16="http://schemas.microsoft.com/office/drawing/2014/main" id="{F64C3B96-734C-EE55-1048-830BD902DC60}"/>
              </a:ext>
            </a:extLst>
          </p:cNvPr>
          <p:cNvGraphicFramePr>
            <a:graphicFrameLocks noGrp="1"/>
          </p:cNvGraphicFramePr>
          <p:nvPr>
            <p:extLst>
              <p:ext uri="{D42A27DB-BD31-4B8C-83A1-F6EECF244321}">
                <p14:modId xmlns:p14="http://schemas.microsoft.com/office/powerpoint/2010/main" val="2091701795"/>
              </p:ext>
            </p:extLst>
          </p:nvPr>
        </p:nvGraphicFramePr>
        <p:xfrm>
          <a:off x="1078361" y="3008980"/>
          <a:ext cx="9663247" cy="2918856"/>
        </p:xfrm>
        <a:graphic>
          <a:graphicData uri="http://schemas.openxmlformats.org/drawingml/2006/table">
            <a:tbl>
              <a:tblPr>
                <a:tableStyleId>{8EC20E35-A176-4012-BC5E-935CFFF8708E}</a:tableStyleId>
              </a:tblPr>
              <a:tblGrid>
                <a:gridCol w="2582147">
                  <a:extLst>
                    <a:ext uri="{9D8B030D-6E8A-4147-A177-3AD203B41FA5}">
                      <a16:colId xmlns:a16="http://schemas.microsoft.com/office/drawing/2014/main" val="2723254843"/>
                    </a:ext>
                  </a:extLst>
                </a:gridCol>
                <a:gridCol w="998008">
                  <a:extLst>
                    <a:ext uri="{9D8B030D-6E8A-4147-A177-3AD203B41FA5}">
                      <a16:colId xmlns:a16="http://schemas.microsoft.com/office/drawing/2014/main" val="1991539264"/>
                    </a:ext>
                  </a:extLst>
                </a:gridCol>
                <a:gridCol w="998008">
                  <a:extLst>
                    <a:ext uri="{9D8B030D-6E8A-4147-A177-3AD203B41FA5}">
                      <a16:colId xmlns:a16="http://schemas.microsoft.com/office/drawing/2014/main" val="177394816"/>
                    </a:ext>
                  </a:extLst>
                </a:gridCol>
                <a:gridCol w="839593">
                  <a:extLst>
                    <a:ext uri="{9D8B030D-6E8A-4147-A177-3AD203B41FA5}">
                      <a16:colId xmlns:a16="http://schemas.microsoft.com/office/drawing/2014/main" val="2365998601"/>
                    </a:ext>
                  </a:extLst>
                </a:gridCol>
                <a:gridCol w="1441566">
                  <a:extLst>
                    <a:ext uri="{9D8B030D-6E8A-4147-A177-3AD203B41FA5}">
                      <a16:colId xmlns:a16="http://schemas.microsoft.com/office/drawing/2014/main" val="1565812632"/>
                    </a:ext>
                  </a:extLst>
                </a:gridCol>
                <a:gridCol w="1489090">
                  <a:extLst>
                    <a:ext uri="{9D8B030D-6E8A-4147-A177-3AD203B41FA5}">
                      <a16:colId xmlns:a16="http://schemas.microsoft.com/office/drawing/2014/main" val="1167099439"/>
                    </a:ext>
                  </a:extLst>
                </a:gridCol>
                <a:gridCol w="1314835">
                  <a:extLst>
                    <a:ext uri="{9D8B030D-6E8A-4147-A177-3AD203B41FA5}">
                      <a16:colId xmlns:a16="http://schemas.microsoft.com/office/drawing/2014/main" val="3369500113"/>
                    </a:ext>
                  </a:extLst>
                </a:gridCol>
              </a:tblGrid>
              <a:tr h="486476">
                <a:tc>
                  <a:txBody>
                    <a:bodyPr/>
                    <a:lstStyle/>
                    <a:p>
                      <a:pPr algn="ctr" fontAlgn="ctr"/>
                      <a:r>
                        <a:rPr lang="en-IN" sz="1200" b="1" u="none" strike="noStrike" dirty="0">
                          <a:effectLst/>
                        </a:rPr>
                        <a:t>CUSTOMERNAME</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Frequency</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Monetary</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Recency</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Monetary [HLM]</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Frequency [HLM]</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Recency [HLM]</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967258441"/>
                  </a:ext>
                </a:extLst>
              </a:tr>
              <a:tr h="486476">
                <a:tc>
                  <a:txBody>
                    <a:bodyPr/>
                    <a:lstStyle/>
                    <a:p>
                      <a:pPr algn="ctr" fontAlgn="ctr"/>
                      <a:r>
                        <a:rPr lang="en-IN" sz="1200" u="none" strike="noStrike" dirty="0">
                          <a:effectLst/>
                        </a:rPr>
                        <a:t>Euro Shopping Channel</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dirty="0">
                          <a:effectLst/>
                        </a:rPr>
                        <a:t>259</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dirty="0">
                          <a:effectLst/>
                        </a:rPr>
                        <a:t>912294.11</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dirty="0">
                          <a:effectLst/>
                        </a:rPr>
                        <a:t>1</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06301926"/>
                  </a:ext>
                </a:extLst>
              </a:tr>
              <a:tr h="486476">
                <a:tc>
                  <a:txBody>
                    <a:bodyPr/>
                    <a:lstStyle/>
                    <a:p>
                      <a:pPr algn="ctr" fontAlgn="ctr"/>
                      <a:r>
                        <a:rPr lang="en-IN" sz="1200" u="none" strike="noStrike">
                          <a:effectLst/>
                        </a:rPr>
                        <a:t>La Rochelle Gifts</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53</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180124.90</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1</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85994678"/>
                  </a:ext>
                </a:extLst>
              </a:tr>
              <a:tr h="486476">
                <a:tc>
                  <a:txBody>
                    <a:bodyPr/>
                    <a:lstStyle/>
                    <a:p>
                      <a:pPr algn="ctr" fontAlgn="ctr"/>
                      <a:r>
                        <a:rPr lang="en-IN" sz="1200" u="none" strike="noStrike">
                          <a:effectLst/>
                        </a:rPr>
                        <a:t>Mini Gifts Distributors Ltd.</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180</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654858.06</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3</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H</a:t>
                      </a:r>
                      <a:endParaRPr lang="en-IN"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24950307"/>
                  </a:ext>
                </a:extLst>
              </a:tr>
              <a:tr h="486476">
                <a:tc>
                  <a:txBody>
                    <a:bodyPr/>
                    <a:lstStyle/>
                    <a:p>
                      <a:pPr algn="ctr" fontAlgn="ctr"/>
                      <a:r>
                        <a:rPr lang="en-IN" sz="1200" u="none" strike="noStrike">
                          <a:effectLst/>
                        </a:rPr>
                        <a:t>Souveniers And Things Co.</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46</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151570.98</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3</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H</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09555756"/>
                  </a:ext>
                </a:extLst>
              </a:tr>
              <a:tr h="486476">
                <a:tc>
                  <a:txBody>
                    <a:bodyPr/>
                    <a:lstStyle/>
                    <a:p>
                      <a:pPr algn="ctr" fontAlgn="ctr"/>
                      <a:r>
                        <a:rPr lang="en-IN" sz="1200" u="none" strike="noStrike" dirty="0">
                          <a:effectLst/>
                        </a:rPr>
                        <a:t>Salzburg Collectables</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40</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149798.63</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15</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52720179"/>
                  </a:ext>
                </a:extLst>
              </a:tr>
            </a:tbl>
          </a:graphicData>
        </a:graphic>
      </p:graphicFrame>
    </p:spTree>
    <p:extLst>
      <p:ext uri="{BB962C8B-B14F-4D97-AF65-F5344CB8AC3E}">
        <p14:creationId xmlns:p14="http://schemas.microsoft.com/office/powerpoint/2010/main" val="26110083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97569-F116-E143-6F2B-4194351171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5148E5-CA39-931E-0453-61C9F681389C}"/>
              </a:ext>
            </a:extLst>
          </p:cNvPr>
          <p:cNvSpPr>
            <a:spLocks noGrp="1"/>
          </p:cNvSpPr>
          <p:nvPr>
            <p:ph type="title"/>
          </p:nvPr>
        </p:nvSpPr>
        <p:spPr/>
        <p:txBody>
          <a:bodyPr>
            <a:normAutofit/>
          </a:bodyPr>
          <a:lstStyle/>
          <a:p>
            <a:r>
              <a:rPr lang="en-IN" dirty="0"/>
              <a:t>CUSTOMER SEGMENTATION USING RFM (7/9)</a:t>
            </a:r>
          </a:p>
        </p:txBody>
      </p:sp>
      <p:sp>
        <p:nvSpPr>
          <p:cNvPr id="33" name="Rectangle 32">
            <a:extLst>
              <a:ext uri="{FF2B5EF4-FFF2-40B4-BE49-F238E27FC236}">
                <a16:creationId xmlns:a16="http://schemas.microsoft.com/office/drawing/2014/main" id="{DD370458-8FBB-86E5-104D-C03DE5ED18B7}"/>
              </a:ext>
            </a:extLst>
          </p:cNvPr>
          <p:cNvSpPr/>
          <p:nvPr/>
        </p:nvSpPr>
        <p:spPr>
          <a:xfrm>
            <a:off x="838200"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Customers on the Verge of Churning</a:t>
            </a:r>
          </a:p>
        </p:txBody>
      </p:sp>
      <p:sp>
        <p:nvSpPr>
          <p:cNvPr id="8" name="Rectangle 7">
            <a:extLst>
              <a:ext uri="{FF2B5EF4-FFF2-40B4-BE49-F238E27FC236}">
                <a16:creationId xmlns:a16="http://schemas.microsoft.com/office/drawing/2014/main" id="{56998F04-681F-E23C-E63D-4F6463A0ED51}"/>
              </a:ext>
            </a:extLst>
          </p:cNvPr>
          <p:cNvSpPr/>
          <p:nvPr/>
        </p:nvSpPr>
        <p:spPr>
          <a:xfrm>
            <a:off x="823892" y="1639613"/>
            <a:ext cx="10104765" cy="1369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Citeria – Recency = L | Frequency = H or M | Monetary = H or M</a:t>
            </a:r>
          </a:p>
          <a:p>
            <a:pPr marL="171450" indent="-171450">
              <a:buFont typeface="Wingdings" panose="05000000000000000000" pitchFamily="2" charset="2"/>
              <a:buChar char="§"/>
            </a:pPr>
            <a:r>
              <a:rPr lang="en-US" sz="1200" dirty="0">
                <a:solidFill>
                  <a:schemeClr val="tx1"/>
                </a:solidFill>
              </a:rPr>
              <a:t>These customers </a:t>
            </a:r>
            <a:r>
              <a:rPr lang="en-US" sz="1200" b="1" dirty="0">
                <a:solidFill>
                  <a:schemeClr val="tx1"/>
                </a:solidFill>
              </a:rPr>
              <a:t>Used to be active and valuable</a:t>
            </a:r>
            <a:r>
              <a:rPr lang="en-US" sz="1200" dirty="0">
                <a:solidFill>
                  <a:schemeClr val="tx1"/>
                </a:solidFill>
              </a:rPr>
              <a:t>, </a:t>
            </a:r>
            <a:r>
              <a:rPr lang="en-US" sz="1200" b="1" dirty="0">
                <a:solidFill>
                  <a:schemeClr val="tx1"/>
                </a:solidFill>
              </a:rPr>
              <a:t>Haven’t purchased in a long time </a:t>
            </a:r>
            <a:r>
              <a:rPr lang="en-US" sz="1200" dirty="0">
                <a:solidFill>
                  <a:schemeClr val="tx1"/>
                </a:solidFill>
              </a:rPr>
              <a:t>and there’s a </a:t>
            </a:r>
            <a:r>
              <a:rPr lang="en-US" sz="1200" b="1" dirty="0">
                <a:solidFill>
                  <a:schemeClr val="tx1"/>
                </a:solidFill>
              </a:rPr>
              <a:t>Risk they may stop buying permanently</a:t>
            </a:r>
          </a:p>
          <a:p>
            <a:pPr marL="171450" indent="-171450">
              <a:buFont typeface="Wingdings" panose="05000000000000000000" pitchFamily="2" charset="2"/>
              <a:buChar char="§"/>
            </a:pPr>
            <a:r>
              <a:rPr lang="en-US" sz="1200" dirty="0">
                <a:solidFill>
                  <a:schemeClr val="tx1"/>
                </a:solidFill>
              </a:rPr>
              <a:t>They once offered value to the business, but now are at </a:t>
            </a:r>
            <a:r>
              <a:rPr lang="en-US" sz="1200" b="1" dirty="0">
                <a:solidFill>
                  <a:schemeClr val="tx1"/>
                </a:solidFill>
              </a:rPr>
              <a:t>the risk of getting churned</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Below are the top 5 Customers on the Verge of Churning, sorted by Monetary value (descending order)</a:t>
            </a:r>
          </a:p>
        </p:txBody>
      </p:sp>
      <p:graphicFrame>
        <p:nvGraphicFramePr>
          <p:cNvPr id="3" name="Table 2">
            <a:extLst>
              <a:ext uri="{FF2B5EF4-FFF2-40B4-BE49-F238E27FC236}">
                <a16:creationId xmlns:a16="http://schemas.microsoft.com/office/drawing/2014/main" id="{9A5B043B-A736-DFE9-BAD2-17179120DA49}"/>
              </a:ext>
            </a:extLst>
          </p:cNvPr>
          <p:cNvGraphicFramePr>
            <a:graphicFrameLocks noGrp="1"/>
          </p:cNvGraphicFramePr>
          <p:nvPr>
            <p:extLst>
              <p:ext uri="{D42A27DB-BD31-4B8C-83A1-F6EECF244321}">
                <p14:modId xmlns:p14="http://schemas.microsoft.com/office/powerpoint/2010/main" val="2514953587"/>
              </p:ext>
            </p:extLst>
          </p:nvPr>
        </p:nvGraphicFramePr>
        <p:xfrm>
          <a:off x="1078361" y="3008981"/>
          <a:ext cx="9663246" cy="2918856"/>
        </p:xfrm>
        <a:graphic>
          <a:graphicData uri="http://schemas.openxmlformats.org/drawingml/2006/table">
            <a:tbl>
              <a:tblPr>
                <a:tableStyleId>{9D7B26C5-4107-4FEC-AEDC-1716B250A1EF}</a:tableStyleId>
              </a:tblPr>
              <a:tblGrid>
                <a:gridCol w="2582146">
                  <a:extLst>
                    <a:ext uri="{9D8B030D-6E8A-4147-A177-3AD203B41FA5}">
                      <a16:colId xmlns:a16="http://schemas.microsoft.com/office/drawing/2014/main" val="1482696139"/>
                    </a:ext>
                  </a:extLst>
                </a:gridCol>
                <a:gridCol w="998008">
                  <a:extLst>
                    <a:ext uri="{9D8B030D-6E8A-4147-A177-3AD203B41FA5}">
                      <a16:colId xmlns:a16="http://schemas.microsoft.com/office/drawing/2014/main" val="1681133230"/>
                    </a:ext>
                  </a:extLst>
                </a:gridCol>
                <a:gridCol w="998008">
                  <a:extLst>
                    <a:ext uri="{9D8B030D-6E8A-4147-A177-3AD203B41FA5}">
                      <a16:colId xmlns:a16="http://schemas.microsoft.com/office/drawing/2014/main" val="1555646891"/>
                    </a:ext>
                  </a:extLst>
                </a:gridCol>
                <a:gridCol w="839593">
                  <a:extLst>
                    <a:ext uri="{9D8B030D-6E8A-4147-A177-3AD203B41FA5}">
                      <a16:colId xmlns:a16="http://schemas.microsoft.com/office/drawing/2014/main" val="4199078589"/>
                    </a:ext>
                  </a:extLst>
                </a:gridCol>
                <a:gridCol w="1441566">
                  <a:extLst>
                    <a:ext uri="{9D8B030D-6E8A-4147-A177-3AD203B41FA5}">
                      <a16:colId xmlns:a16="http://schemas.microsoft.com/office/drawing/2014/main" val="1010394415"/>
                    </a:ext>
                  </a:extLst>
                </a:gridCol>
                <a:gridCol w="1489090">
                  <a:extLst>
                    <a:ext uri="{9D8B030D-6E8A-4147-A177-3AD203B41FA5}">
                      <a16:colId xmlns:a16="http://schemas.microsoft.com/office/drawing/2014/main" val="673466505"/>
                    </a:ext>
                  </a:extLst>
                </a:gridCol>
                <a:gridCol w="1314835">
                  <a:extLst>
                    <a:ext uri="{9D8B030D-6E8A-4147-A177-3AD203B41FA5}">
                      <a16:colId xmlns:a16="http://schemas.microsoft.com/office/drawing/2014/main" val="3679685131"/>
                    </a:ext>
                  </a:extLst>
                </a:gridCol>
              </a:tblGrid>
              <a:tr h="486476">
                <a:tc>
                  <a:txBody>
                    <a:bodyPr/>
                    <a:lstStyle/>
                    <a:p>
                      <a:pPr algn="ctr" fontAlgn="ctr"/>
                      <a:r>
                        <a:rPr lang="en-IN" sz="1200" b="1" u="none" strike="noStrike" dirty="0">
                          <a:effectLst/>
                        </a:rPr>
                        <a:t>CUSTOMERNAME</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Frequency</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Monetary</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Recency</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Monetary [HLM]</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Frequency [HLM]</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Recency [HLM]</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740197191"/>
                  </a:ext>
                </a:extLst>
              </a:tr>
              <a:tr h="486476">
                <a:tc>
                  <a:txBody>
                    <a:bodyPr/>
                    <a:lstStyle/>
                    <a:p>
                      <a:pPr algn="ctr" fontAlgn="ctr"/>
                      <a:r>
                        <a:rPr lang="en-IN" sz="1200" u="none" strike="noStrike" dirty="0" err="1">
                          <a:effectLst/>
                        </a:rPr>
                        <a:t>Saveley</a:t>
                      </a:r>
                      <a:r>
                        <a:rPr lang="en-IN" sz="1200" u="none" strike="noStrike" dirty="0">
                          <a:effectLst/>
                        </a:rPr>
                        <a:t> &amp; Henriot, Co.</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41</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dirty="0">
                          <a:effectLst/>
                        </a:rPr>
                        <a:t>142874.25</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457</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H</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H</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4025478836"/>
                  </a:ext>
                </a:extLst>
              </a:tr>
              <a:tr h="486476">
                <a:tc>
                  <a:txBody>
                    <a:bodyPr/>
                    <a:lstStyle/>
                    <a:p>
                      <a:pPr algn="ctr" fontAlgn="ctr"/>
                      <a:r>
                        <a:rPr lang="en-IN" sz="1200" u="none" strike="noStrike">
                          <a:effectLst/>
                        </a:rPr>
                        <a:t>Vida Sport, Ltd</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31</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117713.56</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276</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M</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M</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77153040"/>
                  </a:ext>
                </a:extLst>
              </a:tr>
              <a:tr h="486476">
                <a:tc>
                  <a:txBody>
                    <a:bodyPr/>
                    <a:lstStyle/>
                    <a:p>
                      <a:pPr algn="ctr" fontAlgn="ctr"/>
                      <a:r>
                        <a:rPr lang="en-IN" sz="1200" u="none" strike="noStrike">
                          <a:effectLst/>
                        </a:rPr>
                        <a:t>Herkku Gifts</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29</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111640.28</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272</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M</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M</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061751301"/>
                  </a:ext>
                </a:extLst>
              </a:tr>
              <a:tr h="486476">
                <a:tc>
                  <a:txBody>
                    <a:bodyPr/>
                    <a:lstStyle/>
                    <a:p>
                      <a:pPr algn="ctr" fontAlgn="ctr"/>
                      <a:r>
                        <a:rPr lang="en-IN" sz="1200" u="none" strike="noStrike">
                          <a:effectLst/>
                        </a:rPr>
                        <a:t>Marta's Replicas Co.</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27</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103080.38</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232</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M</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M</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89607049"/>
                  </a:ext>
                </a:extLst>
              </a:tr>
              <a:tr h="486476">
                <a:tc>
                  <a:txBody>
                    <a:bodyPr/>
                    <a:lstStyle/>
                    <a:p>
                      <a:pPr algn="ctr" fontAlgn="ctr"/>
                      <a:r>
                        <a:rPr lang="en-IN" sz="1200" u="none" strike="noStrike">
                          <a:effectLst/>
                        </a:rPr>
                        <a:t>Amica Models &amp; Co.</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26</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94117.26</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266</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M</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M</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L</a:t>
                      </a:r>
                      <a:endParaRPr lang="en-IN" sz="12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6441161"/>
                  </a:ext>
                </a:extLst>
              </a:tr>
            </a:tbl>
          </a:graphicData>
        </a:graphic>
      </p:graphicFrame>
    </p:spTree>
    <p:extLst>
      <p:ext uri="{BB962C8B-B14F-4D97-AF65-F5344CB8AC3E}">
        <p14:creationId xmlns:p14="http://schemas.microsoft.com/office/powerpoint/2010/main" val="1117933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312DB-74C5-B911-1D46-CD2BA3FC61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9934311-1467-5ED0-871F-85BDF4CD401C}"/>
              </a:ext>
            </a:extLst>
          </p:cNvPr>
          <p:cNvSpPr>
            <a:spLocks noGrp="1"/>
          </p:cNvSpPr>
          <p:nvPr>
            <p:ph type="title"/>
          </p:nvPr>
        </p:nvSpPr>
        <p:spPr/>
        <p:txBody>
          <a:bodyPr>
            <a:normAutofit/>
          </a:bodyPr>
          <a:lstStyle/>
          <a:p>
            <a:r>
              <a:rPr lang="en-IN" dirty="0"/>
              <a:t>CUSTOMER SEGMENTATION USING RFM (8/9)</a:t>
            </a:r>
          </a:p>
        </p:txBody>
      </p:sp>
      <p:sp>
        <p:nvSpPr>
          <p:cNvPr id="33" name="Rectangle 32">
            <a:extLst>
              <a:ext uri="{FF2B5EF4-FFF2-40B4-BE49-F238E27FC236}">
                <a16:creationId xmlns:a16="http://schemas.microsoft.com/office/drawing/2014/main" id="{44A354CF-0438-DA2E-C11A-5BFD6C12C906}"/>
              </a:ext>
            </a:extLst>
          </p:cNvPr>
          <p:cNvSpPr/>
          <p:nvPr/>
        </p:nvSpPr>
        <p:spPr>
          <a:xfrm>
            <a:off x="838200"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Lost Customers</a:t>
            </a:r>
          </a:p>
        </p:txBody>
      </p:sp>
      <p:sp>
        <p:nvSpPr>
          <p:cNvPr id="8" name="Rectangle 7">
            <a:extLst>
              <a:ext uri="{FF2B5EF4-FFF2-40B4-BE49-F238E27FC236}">
                <a16:creationId xmlns:a16="http://schemas.microsoft.com/office/drawing/2014/main" id="{9E2C6FB3-FB4A-1002-6A57-9F0C3DA36E6B}"/>
              </a:ext>
            </a:extLst>
          </p:cNvPr>
          <p:cNvSpPr/>
          <p:nvPr/>
        </p:nvSpPr>
        <p:spPr>
          <a:xfrm>
            <a:off x="823892" y="1639613"/>
            <a:ext cx="10104765" cy="1369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Citeria – Recency = L | Frequency = L | Monetary = L</a:t>
            </a:r>
          </a:p>
          <a:p>
            <a:pPr marL="171450" indent="-171450">
              <a:buFont typeface="Wingdings" panose="05000000000000000000" pitchFamily="2" charset="2"/>
              <a:buChar char="§"/>
            </a:pPr>
            <a:r>
              <a:rPr lang="en-US" sz="1200" dirty="0">
                <a:solidFill>
                  <a:schemeClr val="tx1"/>
                </a:solidFill>
              </a:rPr>
              <a:t>These customers </a:t>
            </a:r>
            <a:r>
              <a:rPr lang="en-US" sz="1200" b="1" dirty="0">
                <a:solidFill>
                  <a:schemeClr val="tx1"/>
                </a:solidFill>
              </a:rPr>
              <a:t>Rarely bought</a:t>
            </a:r>
            <a:r>
              <a:rPr lang="en-US" sz="1200" dirty="0">
                <a:solidFill>
                  <a:schemeClr val="tx1"/>
                </a:solidFill>
              </a:rPr>
              <a:t>, </a:t>
            </a:r>
            <a:r>
              <a:rPr lang="en-US" sz="1200" b="1" dirty="0">
                <a:solidFill>
                  <a:schemeClr val="tx1"/>
                </a:solidFill>
              </a:rPr>
              <a:t>Didn’t spend much </a:t>
            </a:r>
            <a:r>
              <a:rPr lang="en-US" sz="1200" dirty="0">
                <a:solidFill>
                  <a:schemeClr val="tx1"/>
                </a:solidFill>
              </a:rPr>
              <a:t>and </a:t>
            </a:r>
            <a:r>
              <a:rPr lang="en-US" sz="1200" b="1" dirty="0">
                <a:solidFill>
                  <a:schemeClr val="tx1"/>
                </a:solidFill>
              </a:rPr>
              <a:t>Haven’t returned in a long time</a:t>
            </a:r>
          </a:p>
          <a:p>
            <a:pPr marL="171450" indent="-171450">
              <a:buFont typeface="Wingdings" panose="05000000000000000000" pitchFamily="2" charset="2"/>
              <a:buChar char="§"/>
            </a:pPr>
            <a:r>
              <a:rPr lang="en-US" sz="1200" dirty="0">
                <a:solidFill>
                  <a:schemeClr val="tx1"/>
                </a:solidFill>
              </a:rPr>
              <a:t>They have </a:t>
            </a:r>
            <a:r>
              <a:rPr lang="en-US" sz="1200" b="1" dirty="0">
                <a:solidFill>
                  <a:schemeClr val="tx1"/>
                </a:solidFill>
              </a:rPr>
              <a:t>low value across the board </a:t>
            </a:r>
            <a:r>
              <a:rPr lang="en-US" sz="1200" dirty="0">
                <a:solidFill>
                  <a:schemeClr val="tx1"/>
                </a:solidFill>
              </a:rPr>
              <a:t>and likely churned completely</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Below are the top 5 Lost Customers, sorted by Recency value (descending order)</a:t>
            </a:r>
          </a:p>
        </p:txBody>
      </p:sp>
      <p:graphicFrame>
        <p:nvGraphicFramePr>
          <p:cNvPr id="5" name="Table 4">
            <a:extLst>
              <a:ext uri="{FF2B5EF4-FFF2-40B4-BE49-F238E27FC236}">
                <a16:creationId xmlns:a16="http://schemas.microsoft.com/office/drawing/2014/main" id="{1A0E62DC-6DAD-4F4D-8F8F-59061442A4E3}"/>
              </a:ext>
            </a:extLst>
          </p:cNvPr>
          <p:cNvGraphicFramePr>
            <a:graphicFrameLocks noGrp="1"/>
          </p:cNvGraphicFramePr>
          <p:nvPr>
            <p:extLst>
              <p:ext uri="{D42A27DB-BD31-4B8C-83A1-F6EECF244321}">
                <p14:modId xmlns:p14="http://schemas.microsoft.com/office/powerpoint/2010/main" val="4075445244"/>
              </p:ext>
            </p:extLst>
          </p:nvPr>
        </p:nvGraphicFramePr>
        <p:xfrm>
          <a:off x="1084668" y="3008981"/>
          <a:ext cx="9654186" cy="2918856"/>
        </p:xfrm>
        <a:graphic>
          <a:graphicData uri="http://schemas.openxmlformats.org/drawingml/2006/table">
            <a:tbl>
              <a:tblPr>
                <a:tableStyleId>{9D7B26C5-4107-4FEC-AEDC-1716B250A1EF}</a:tableStyleId>
              </a:tblPr>
              <a:tblGrid>
                <a:gridCol w="2579725">
                  <a:extLst>
                    <a:ext uri="{9D8B030D-6E8A-4147-A177-3AD203B41FA5}">
                      <a16:colId xmlns:a16="http://schemas.microsoft.com/office/drawing/2014/main" val="1603963948"/>
                    </a:ext>
                  </a:extLst>
                </a:gridCol>
                <a:gridCol w="997071">
                  <a:extLst>
                    <a:ext uri="{9D8B030D-6E8A-4147-A177-3AD203B41FA5}">
                      <a16:colId xmlns:a16="http://schemas.microsoft.com/office/drawing/2014/main" val="1431176052"/>
                    </a:ext>
                  </a:extLst>
                </a:gridCol>
                <a:gridCol w="997071">
                  <a:extLst>
                    <a:ext uri="{9D8B030D-6E8A-4147-A177-3AD203B41FA5}">
                      <a16:colId xmlns:a16="http://schemas.microsoft.com/office/drawing/2014/main" val="2788442994"/>
                    </a:ext>
                  </a:extLst>
                </a:gridCol>
                <a:gridCol w="838807">
                  <a:extLst>
                    <a:ext uri="{9D8B030D-6E8A-4147-A177-3AD203B41FA5}">
                      <a16:colId xmlns:a16="http://schemas.microsoft.com/office/drawing/2014/main" val="1185735624"/>
                    </a:ext>
                  </a:extLst>
                </a:gridCol>
                <a:gridCol w="1440215">
                  <a:extLst>
                    <a:ext uri="{9D8B030D-6E8A-4147-A177-3AD203B41FA5}">
                      <a16:colId xmlns:a16="http://schemas.microsoft.com/office/drawing/2014/main" val="2901833349"/>
                    </a:ext>
                  </a:extLst>
                </a:gridCol>
                <a:gridCol w="1487695">
                  <a:extLst>
                    <a:ext uri="{9D8B030D-6E8A-4147-A177-3AD203B41FA5}">
                      <a16:colId xmlns:a16="http://schemas.microsoft.com/office/drawing/2014/main" val="2928409537"/>
                    </a:ext>
                  </a:extLst>
                </a:gridCol>
                <a:gridCol w="1313602">
                  <a:extLst>
                    <a:ext uri="{9D8B030D-6E8A-4147-A177-3AD203B41FA5}">
                      <a16:colId xmlns:a16="http://schemas.microsoft.com/office/drawing/2014/main" val="2977246660"/>
                    </a:ext>
                  </a:extLst>
                </a:gridCol>
              </a:tblGrid>
              <a:tr h="486476">
                <a:tc>
                  <a:txBody>
                    <a:bodyPr/>
                    <a:lstStyle/>
                    <a:p>
                      <a:pPr algn="ctr" fontAlgn="ctr"/>
                      <a:r>
                        <a:rPr lang="en-IN" sz="1200" b="1" u="none" strike="noStrike" dirty="0">
                          <a:effectLst/>
                        </a:rPr>
                        <a:t>CUSTOMERNAME</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Frequency</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Monetary</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Recency</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Monetary [HLM]</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Frequency [HLM]</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Recency [HLM]</a:t>
                      </a:r>
                      <a:endParaRPr lang="en-IN" sz="1200" b="1" i="0" u="none" strike="noStrike" dirty="0">
                        <a:solidFill>
                          <a:srgbClr val="FFFFFF"/>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230557546"/>
                  </a:ext>
                </a:extLst>
              </a:tr>
              <a:tr h="486476">
                <a:tc>
                  <a:txBody>
                    <a:bodyPr/>
                    <a:lstStyle/>
                    <a:p>
                      <a:pPr algn="ctr" fontAlgn="ctr"/>
                      <a:r>
                        <a:rPr lang="en-IN" sz="1200" u="none" strike="noStrike" dirty="0">
                          <a:effectLst/>
                        </a:rPr>
                        <a:t>Double Decker Gift Stores, Ltd</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dirty="0">
                          <a:effectLst/>
                        </a:rPr>
                        <a:t>12</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36019.04</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496</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50194932"/>
                  </a:ext>
                </a:extLst>
              </a:tr>
              <a:tr h="486476">
                <a:tc>
                  <a:txBody>
                    <a:bodyPr/>
                    <a:lstStyle/>
                    <a:p>
                      <a:pPr algn="ctr" fontAlgn="ctr"/>
                      <a:r>
                        <a:rPr lang="en-IN" sz="1200" u="none" strike="noStrike" dirty="0">
                          <a:effectLst/>
                        </a:rPr>
                        <a:t>West Coast Collectables Co.</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13</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46084.64</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489</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611130443"/>
                  </a:ext>
                </a:extLst>
              </a:tr>
              <a:tr h="486476">
                <a:tc>
                  <a:txBody>
                    <a:bodyPr/>
                    <a:lstStyle/>
                    <a:p>
                      <a:pPr algn="ctr" fontAlgn="ctr"/>
                      <a:r>
                        <a:rPr lang="en-IN" sz="1200" u="none" strike="noStrike">
                          <a:effectLst/>
                        </a:rPr>
                        <a:t>Signal Collectibles Ltd.</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15</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50218.51</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477</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L</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296474088"/>
                  </a:ext>
                </a:extLst>
              </a:tr>
              <a:tr h="486476">
                <a:tc>
                  <a:txBody>
                    <a:bodyPr/>
                    <a:lstStyle/>
                    <a:p>
                      <a:pPr algn="ctr" fontAlgn="ctr"/>
                      <a:r>
                        <a:rPr lang="en-IN" sz="1200" u="none" strike="noStrike">
                          <a:effectLst/>
                        </a:rPr>
                        <a:t>Daedalus Designs Imports</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20</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69052.41</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466</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L</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L</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664305727"/>
                  </a:ext>
                </a:extLst>
              </a:tr>
              <a:tr h="486476">
                <a:tc>
                  <a:txBody>
                    <a:bodyPr/>
                    <a:lstStyle/>
                    <a:p>
                      <a:pPr algn="ctr" fontAlgn="ctr"/>
                      <a:r>
                        <a:rPr lang="en-IN" sz="1200" u="none" strike="noStrike">
                          <a:effectLst/>
                        </a:rPr>
                        <a:t>CAF Imports</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13</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49642.05</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440</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L</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L</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L</a:t>
                      </a:r>
                      <a:endParaRPr lang="en-IN" sz="12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588143217"/>
                  </a:ext>
                </a:extLst>
              </a:tr>
            </a:tbl>
          </a:graphicData>
        </a:graphic>
      </p:graphicFrame>
    </p:spTree>
    <p:extLst>
      <p:ext uri="{BB962C8B-B14F-4D97-AF65-F5344CB8AC3E}">
        <p14:creationId xmlns:p14="http://schemas.microsoft.com/office/powerpoint/2010/main" val="41719366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0A576-6420-9442-0284-4530F08685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397900-4963-F861-F21B-2516FAEA0E48}"/>
              </a:ext>
            </a:extLst>
          </p:cNvPr>
          <p:cNvSpPr>
            <a:spLocks noGrp="1"/>
          </p:cNvSpPr>
          <p:nvPr>
            <p:ph type="title"/>
          </p:nvPr>
        </p:nvSpPr>
        <p:spPr/>
        <p:txBody>
          <a:bodyPr>
            <a:normAutofit/>
          </a:bodyPr>
          <a:lstStyle/>
          <a:p>
            <a:r>
              <a:rPr lang="en-IN" dirty="0"/>
              <a:t>CUSTOMER SEGMENTATION USING RFM (9/9)</a:t>
            </a:r>
          </a:p>
        </p:txBody>
      </p:sp>
      <p:sp>
        <p:nvSpPr>
          <p:cNvPr id="33" name="Rectangle 32">
            <a:extLst>
              <a:ext uri="{FF2B5EF4-FFF2-40B4-BE49-F238E27FC236}">
                <a16:creationId xmlns:a16="http://schemas.microsoft.com/office/drawing/2014/main" id="{4CA6747A-7719-60C4-E0BB-695432A389A2}"/>
              </a:ext>
            </a:extLst>
          </p:cNvPr>
          <p:cNvSpPr/>
          <p:nvPr/>
        </p:nvSpPr>
        <p:spPr>
          <a:xfrm>
            <a:off x="838200"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Loyal Customers</a:t>
            </a:r>
          </a:p>
        </p:txBody>
      </p:sp>
      <p:sp>
        <p:nvSpPr>
          <p:cNvPr id="8" name="Rectangle 7">
            <a:extLst>
              <a:ext uri="{FF2B5EF4-FFF2-40B4-BE49-F238E27FC236}">
                <a16:creationId xmlns:a16="http://schemas.microsoft.com/office/drawing/2014/main" id="{80A71346-38FF-0FAE-FF27-A19621DAF7C3}"/>
              </a:ext>
            </a:extLst>
          </p:cNvPr>
          <p:cNvSpPr/>
          <p:nvPr/>
        </p:nvSpPr>
        <p:spPr>
          <a:xfrm>
            <a:off x="823892" y="1639613"/>
            <a:ext cx="10104765" cy="136936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Citeria – Recency = M | Frequency = H | Monetary = H</a:t>
            </a:r>
          </a:p>
          <a:p>
            <a:pPr marL="171450" indent="-171450">
              <a:buFont typeface="Wingdings" panose="05000000000000000000" pitchFamily="2" charset="2"/>
              <a:buChar char="§"/>
            </a:pPr>
            <a:r>
              <a:rPr lang="en-US" sz="1200" dirty="0">
                <a:solidFill>
                  <a:schemeClr val="tx1"/>
                </a:solidFill>
              </a:rPr>
              <a:t>These customers </a:t>
            </a:r>
            <a:r>
              <a:rPr lang="en-US" sz="1200" b="1" dirty="0">
                <a:solidFill>
                  <a:schemeClr val="tx1"/>
                </a:solidFill>
              </a:rPr>
              <a:t>Buy often</a:t>
            </a:r>
            <a:r>
              <a:rPr lang="en-US" sz="1200" dirty="0">
                <a:solidFill>
                  <a:schemeClr val="tx1"/>
                </a:solidFill>
              </a:rPr>
              <a:t>, </a:t>
            </a:r>
            <a:r>
              <a:rPr lang="en-US" sz="1200" b="1" dirty="0">
                <a:solidFill>
                  <a:schemeClr val="tx1"/>
                </a:solidFill>
              </a:rPr>
              <a:t>Spend a lot </a:t>
            </a:r>
            <a:r>
              <a:rPr lang="en-US" sz="1200" dirty="0">
                <a:solidFill>
                  <a:schemeClr val="tx1"/>
                </a:solidFill>
              </a:rPr>
              <a:t>and </a:t>
            </a:r>
            <a:r>
              <a:rPr lang="en-US" sz="1200" b="1" dirty="0">
                <a:solidFill>
                  <a:schemeClr val="tx1"/>
                </a:solidFill>
              </a:rPr>
              <a:t>May not always be very recent but are consistently valuable</a:t>
            </a:r>
          </a:p>
          <a:p>
            <a:pPr marL="171450" indent="-171450">
              <a:buFont typeface="Wingdings" panose="05000000000000000000" pitchFamily="2" charset="2"/>
              <a:buChar char="§"/>
            </a:pPr>
            <a:r>
              <a:rPr lang="en-US" sz="1200" dirty="0">
                <a:solidFill>
                  <a:schemeClr val="tx1"/>
                </a:solidFill>
              </a:rPr>
              <a:t>They form the </a:t>
            </a:r>
            <a:r>
              <a:rPr lang="en-US" sz="1200" b="1" dirty="0">
                <a:solidFill>
                  <a:schemeClr val="tx1"/>
                </a:solidFill>
              </a:rPr>
              <a:t>backbone of the revenue stream</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Below are the top 5 Loyal Customers, sorted by Monetary value (descending order)</a:t>
            </a:r>
          </a:p>
        </p:txBody>
      </p:sp>
      <p:graphicFrame>
        <p:nvGraphicFramePr>
          <p:cNvPr id="3" name="Table 2">
            <a:extLst>
              <a:ext uri="{FF2B5EF4-FFF2-40B4-BE49-F238E27FC236}">
                <a16:creationId xmlns:a16="http://schemas.microsoft.com/office/drawing/2014/main" id="{991743A3-54FB-E3F8-1CE9-C04D2174CD3A}"/>
              </a:ext>
            </a:extLst>
          </p:cNvPr>
          <p:cNvGraphicFramePr>
            <a:graphicFrameLocks noGrp="1"/>
          </p:cNvGraphicFramePr>
          <p:nvPr>
            <p:extLst>
              <p:ext uri="{D42A27DB-BD31-4B8C-83A1-F6EECF244321}">
                <p14:modId xmlns:p14="http://schemas.microsoft.com/office/powerpoint/2010/main" val="3849119103"/>
              </p:ext>
            </p:extLst>
          </p:nvPr>
        </p:nvGraphicFramePr>
        <p:xfrm>
          <a:off x="1090975" y="3010780"/>
          <a:ext cx="9650632" cy="2918856"/>
        </p:xfrm>
        <a:graphic>
          <a:graphicData uri="http://schemas.openxmlformats.org/drawingml/2006/table">
            <a:tbl>
              <a:tblPr>
                <a:tableStyleId>{8EC20E35-A176-4012-BC5E-935CFFF8708E}</a:tableStyleId>
              </a:tblPr>
              <a:tblGrid>
                <a:gridCol w="2578776">
                  <a:extLst>
                    <a:ext uri="{9D8B030D-6E8A-4147-A177-3AD203B41FA5}">
                      <a16:colId xmlns:a16="http://schemas.microsoft.com/office/drawing/2014/main" val="3169018632"/>
                    </a:ext>
                  </a:extLst>
                </a:gridCol>
                <a:gridCol w="996704">
                  <a:extLst>
                    <a:ext uri="{9D8B030D-6E8A-4147-A177-3AD203B41FA5}">
                      <a16:colId xmlns:a16="http://schemas.microsoft.com/office/drawing/2014/main" val="787743556"/>
                    </a:ext>
                  </a:extLst>
                </a:gridCol>
                <a:gridCol w="996704">
                  <a:extLst>
                    <a:ext uri="{9D8B030D-6E8A-4147-A177-3AD203B41FA5}">
                      <a16:colId xmlns:a16="http://schemas.microsoft.com/office/drawing/2014/main" val="1176437328"/>
                    </a:ext>
                  </a:extLst>
                </a:gridCol>
                <a:gridCol w="838497">
                  <a:extLst>
                    <a:ext uri="{9D8B030D-6E8A-4147-A177-3AD203B41FA5}">
                      <a16:colId xmlns:a16="http://schemas.microsoft.com/office/drawing/2014/main" val="3060707193"/>
                    </a:ext>
                  </a:extLst>
                </a:gridCol>
                <a:gridCol w="1439685">
                  <a:extLst>
                    <a:ext uri="{9D8B030D-6E8A-4147-A177-3AD203B41FA5}">
                      <a16:colId xmlns:a16="http://schemas.microsoft.com/office/drawing/2014/main" val="412669206"/>
                    </a:ext>
                  </a:extLst>
                </a:gridCol>
                <a:gridCol w="1487147">
                  <a:extLst>
                    <a:ext uri="{9D8B030D-6E8A-4147-A177-3AD203B41FA5}">
                      <a16:colId xmlns:a16="http://schemas.microsoft.com/office/drawing/2014/main" val="54971287"/>
                    </a:ext>
                  </a:extLst>
                </a:gridCol>
                <a:gridCol w="1313119">
                  <a:extLst>
                    <a:ext uri="{9D8B030D-6E8A-4147-A177-3AD203B41FA5}">
                      <a16:colId xmlns:a16="http://schemas.microsoft.com/office/drawing/2014/main" val="1094704812"/>
                    </a:ext>
                  </a:extLst>
                </a:gridCol>
              </a:tblGrid>
              <a:tr h="486476">
                <a:tc>
                  <a:txBody>
                    <a:bodyPr/>
                    <a:lstStyle/>
                    <a:p>
                      <a:pPr algn="ctr" fontAlgn="ctr"/>
                      <a:r>
                        <a:rPr lang="en-IN" sz="1200" b="1" u="none" strike="noStrike" dirty="0">
                          <a:effectLst/>
                        </a:rPr>
                        <a:t>CUSTOMERNAME</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Frequency</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Monetary</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Recency</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Monetary [HLM]</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Frequency [HLM]</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IN" sz="1200" b="1" u="none" strike="noStrike" dirty="0">
                          <a:effectLst/>
                        </a:rPr>
                        <a:t>Recency [HLM]</a:t>
                      </a:r>
                      <a:endParaRPr lang="en-IN" sz="1200" b="1" i="0" u="none" strike="noStrike" dirty="0">
                        <a:solidFill>
                          <a:srgbClr val="FFFFFF"/>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582876301"/>
                  </a:ext>
                </a:extLst>
              </a:tr>
              <a:tr h="486476">
                <a:tc>
                  <a:txBody>
                    <a:bodyPr/>
                    <a:lstStyle/>
                    <a:p>
                      <a:pPr algn="ctr" fontAlgn="ctr"/>
                      <a:r>
                        <a:rPr lang="en-IN" sz="1200" u="none" strike="noStrike" dirty="0">
                          <a:effectLst/>
                        </a:rPr>
                        <a:t>Australian Collectors, Co.</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dirty="0">
                          <a:effectLst/>
                        </a:rPr>
                        <a:t>55</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200995.41</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185</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H</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a:effectLst/>
                        </a:rPr>
                        <a:t>H</a:t>
                      </a:r>
                      <a:endParaRPr lang="en-IN" sz="1200" b="0" i="0" u="none" strike="noStrike">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tc>
                  <a:txBody>
                    <a:bodyPr/>
                    <a:lstStyle/>
                    <a:p>
                      <a:pPr algn="ctr" fontAlgn="ctr"/>
                      <a:r>
                        <a:rPr lang="en-IN" sz="1200" u="none" strike="noStrike" dirty="0">
                          <a:effectLst/>
                        </a:rPr>
                        <a:t>M</a:t>
                      </a:r>
                      <a:endParaRPr lang="en-IN" sz="1200" b="0" i="0" u="none" strike="noStrike" dirty="0">
                        <a:solidFill>
                          <a:srgbClr val="000000"/>
                        </a:solidFill>
                        <a:effectLst/>
                        <a:latin typeface="Calibri" panose="020F0502020204030204" pitchFamily="34" charset="0"/>
                      </a:endParaRPr>
                    </a:p>
                  </a:txBody>
                  <a:tcPr marL="6350" marR="6350" marT="635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019811184"/>
                  </a:ext>
                </a:extLst>
              </a:tr>
              <a:tr h="486476">
                <a:tc>
                  <a:txBody>
                    <a:bodyPr/>
                    <a:lstStyle/>
                    <a:p>
                      <a:pPr algn="ctr" fontAlgn="ctr"/>
                      <a:r>
                        <a:rPr lang="en-IN" sz="1200" u="none" strike="noStrike">
                          <a:effectLst/>
                        </a:rPr>
                        <a:t>Muscle Machine Inc</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48</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197736.94</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183</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H</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H</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M</a:t>
                      </a:r>
                      <a:endParaRPr lang="en-IN"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3135318470"/>
                  </a:ext>
                </a:extLst>
              </a:tr>
              <a:tr h="486476">
                <a:tc>
                  <a:txBody>
                    <a:bodyPr/>
                    <a:lstStyle/>
                    <a:p>
                      <a:pPr algn="ctr" fontAlgn="ctr"/>
                      <a:r>
                        <a:rPr lang="en-IN" sz="1200" u="none" strike="noStrike">
                          <a:effectLst/>
                        </a:rPr>
                        <a:t>Dragon Souveniers, Ltd.</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43</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172989.68</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91</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M</a:t>
                      </a:r>
                      <a:endParaRPr lang="en-IN" sz="1200" b="0" i="0" u="none" strike="noStrike" dirty="0">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2753143937"/>
                  </a:ext>
                </a:extLst>
              </a:tr>
              <a:tr h="486476">
                <a:tc>
                  <a:txBody>
                    <a:bodyPr/>
                    <a:lstStyle/>
                    <a:p>
                      <a:pPr algn="ctr" fontAlgn="ctr"/>
                      <a:r>
                        <a:rPr lang="en-IN" sz="1200" u="none" strike="noStrike">
                          <a:effectLst/>
                        </a:rPr>
                        <a:t>Land of Toys Inc.</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49</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164069.44</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199</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H</a:t>
                      </a:r>
                      <a:endParaRPr lang="en-IN" sz="1200" b="0"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ctr"/>
                      <a:r>
                        <a:rPr lang="en-IN" sz="1200" u="none" strike="noStrike">
                          <a:effectLst/>
                        </a:rPr>
                        <a:t>M</a:t>
                      </a:r>
                      <a:endParaRPr lang="en-IN" sz="1200" b="0"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1894398193"/>
                  </a:ext>
                </a:extLst>
              </a:tr>
              <a:tr h="486476">
                <a:tc>
                  <a:txBody>
                    <a:bodyPr/>
                    <a:lstStyle/>
                    <a:p>
                      <a:pPr algn="ctr" fontAlgn="ctr"/>
                      <a:r>
                        <a:rPr lang="en-IN" sz="1200" u="none" strike="noStrike" dirty="0">
                          <a:effectLst/>
                        </a:rPr>
                        <a:t>AV Stores, Co.</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51</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157807.81</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197</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H</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tc>
                  <a:txBody>
                    <a:bodyPr/>
                    <a:lstStyle/>
                    <a:p>
                      <a:pPr algn="ctr" fontAlgn="ctr"/>
                      <a:r>
                        <a:rPr lang="en-IN" sz="1200" u="none" strike="noStrike" dirty="0">
                          <a:effectLst/>
                        </a:rPr>
                        <a:t>M</a:t>
                      </a:r>
                      <a:endParaRPr lang="en-IN" sz="1200" b="0" i="0" u="none" strike="noStrike" dirty="0">
                        <a:solidFill>
                          <a:srgbClr val="000000"/>
                        </a:solidFill>
                        <a:effectLst/>
                        <a:latin typeface="Calibri" panose="020F0502020204030204" pitchFamily="34" charset="0"/>
                      </a:endParaRPr>
                    </a:p>
                  </a:txBody>
                  <a:tcPr marL="6350" marR="6350" marT="635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4952976"/>
                  </a:ext>
                </a:extLst>
              </a:tr>
            </a:tbl>
          </a:graphicData>
        </a:graphic>
      </p:graphicFrame>
    </p:spTree>
    <p:extLst>
      <p:ext uri="{BB962C8B-B14F-4D97-AF65-F5344CB8AC3E}">
        <p14:creationId xmlns:p14="http://schemas.microsoft.com/office/powerpoint/2010/main" val="224313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E06E13-E9D1-CEE9-173C-BE1B7908F2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A78D58-9974-193D-ED1E-2928C0E1EA15}"/>
              </a:ext>
            </a:extLst>
          </p:cNvPr>
          <p:cNvSpPr>
            <a:spLocks noGrp="1"/>
          </p:cNvSpPr>
          <p:nvPr>
            <p:ph type="title"/>
          </p:nvPr>
        </p:nvSpPr>
        <p:spPr/>
        <p:txBody>
          <a:bodyPr>
            <a:normAutofit/>
          </a:bodyPr>
          <a:lstStyle/>
          <a:p>
            <a:r>
              <a:rPr lang="en-IN" dirty="0"/>
              <a:t>INFERENCES &amp; BUSINESS RECOMMENDATIONS</a:t>
            </a:r>
          </a:p>
        </p:txBody>
      </p:sp>
      <p:sp>
        <p:nvSpPr>
          <p:cNvPr id="7" name="Rectangle 6">
            <a:extLst>
              <a:ext uri="{FF2B5EF4-FFF2-40B4-BE49-F238E27FC236}">
                <a16:creationId xmlns:a16="http://schemas.microsoft.com/office/drawing/2014/main" id="{0D1C6A98-59F2-6935-EE58-5EB6D72AF760}"/>
              </a:ext>
            </a:extLst>
          </p:cNvPr>
          <p:cNvSpPr/>
          <p:nvPr/>
        </p:nvSpPr>
        <p:spPr>
          <a:xfrm>
            <a:off x="838200"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Business Recommendations based on Customer Segmentation</a:t>
            </a:r>
          </a:p>
        </p:txBody>
      </p:sp>
      <p:sp>
        <p:nvSpPr>
          <p:cNvPr id="9" name="Rectangle 8">
            <a:extLst>
              <a:ext uri="{FF2B5EF4-FFF2-40B4-BE49-F238E27FC236}">
                <a16:creationId xmlns:a16="http://schemas.microsoft.com/office/drawing/2014/main" id="{A4038E43-DB8E-BDCB-9773-2BC12BD4AAFD}"/>
              </a:ext>
            </a:extLst>
          </p:cNvPr>
          <p:cNvSpPr/>
          <p:nvPr/>
        </p:nvSpPr>
        <p:spPr>
          <a:xfrm>
            <a:off x="888648" y="1741658"/>
            <a:ext cx="5019741" cy="231332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9C167E55-2580-1D49-A5F7-39A8015269C5}"/>
              </a:ext>
            </a:extLst>
          </p:cNvPr>
          <p:cNvSpPr/>
          <p:nvPr/>
        </p:nvSpPr>
        <p:spPr>
          <a:xfrm>
            <a:off x="6225275" y="1741658"/>
            <a:ext cx="5019741" cy="231332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3A7B0BBD-A3F1-62B7-1BD9-5E2E0258D32C}"/>
              </a:ext>
            </a:extLst>
          </p:cNvPr>
          <p:cNvSpPr/>
          <p:nvPr/>
        </p:nvSpPr>
        <p:spPr>
          <a:xfrm>
            <a:off x="888647" y="4345720"/>
            <a:ext cx="5019741" cy="231332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62A408F9-D1D2-266E-98E0-AF62620A0207}"/>
              </a:ext>
            </a:extLst>
          </p:cNvPr>
          <p:cNvSpPr/>
          <p:nvPr/>
        </p:nvSpPr>
        <p:spPr>
          <a:xfrm>
            <a:off x="6225275" y="4345719"/>
            <a:ext cx="5019741" cy="2313327"/>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1871850F-A6D6-4C27-A74F-E8025875EED6}"/>
              </a:ext>
            </a:extLst>
          </p:cNvPr>
          <p:cNvSpPr/>
          <p:nvPr/>
        </p:nvSpPr>
        <p:spPr>
          <a:xfrm>
            <a:off x="977460" y="2249843"/>
            <a:ext cx="4842114" cy="5819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1" dirty="0">
                <a:solidFill>
                  <a:schemeClr val="accent1"/>
                </a:solidFill>
              </a:rPr>
              <a:t>GOAL</a:t>
            </a:r>
          </a:p>
          <a:p>
            <a:r>
              <a:rPr lang="en-US" sz="1000" dirty="0">
                <a:solidFill>
                  <a:schemeClr val="tx1"/>
                </a:solidFill>
              </a:rPr>
              <a:t>Maximize their </a:t>
            </a:r>
            <a:r>
              <a:rPr lang="en-US" sz="1000" b="1" dirty="0">
                <a:solidFill>
                  <a:schemeClr val="tx1"/>
                </a:solidFill>
              </a:rPr>
              <a:t>lifetime value</a:t>
            </a:r>
            <a:r>
              <a:rPr lang="en-US" sz="1000" dirty="0">
                <a:solidFill>
                  <a:schemeClr val="tx1"/>
                </a:solidFill>
              </a:rPr>
              <a:t>, reduce the chance of defection, and turn them into </a:t>
            </a:r>
            <a:r>
              <a:rPr lang="en-US" sz="1000" b="1" dirty="0">
                <a:solidFill>
                  <a:schemeClr val="tx1"/>
                </a:solidFill>
              </a:rPr>
              <a:t>brand advocates</a:t>
            </a:r>
            <a:r>
              <a:rPr lang="en-US" sz="1000" dirty="0">
                <a:solidFill>
                  <a:schemeClr val="tx1"/>
                </a:solidFill>
              </a:rPr>
              <a:t>.</a:t>
            </a:r>
            <a:endParaRPr lang="en-IN" sz="1000" dirty="0">
              <a:solidFill>
                <a:schemeClr val="tx1"/>
              </a:solidFill>
            </a:endParaRPr>
          </a:p>
        </p:txBody>
      </p:sp>
      <p:sp>
        <p:nvSpPr>
          <p:cNvPr id="14" name="Rectangle 13">
            <a:extLst>
              <a:ext uri="{FF2B5EF4-FFF2-40B4-BE49-F238E27FC236}">
                <a16:creationId xmlns:a16="http://schemas.microsoft.com/office/drawing/2014/main" id="{E2F7B156-C507-D00E-10D3-B13A58ED1124}"/>
              </a:ext>
            </a:extLst>
          </p:cNvPr>
          <p:cNvSpPr/>
          <p:nvPr/>
        </p:nvSpPr>
        <p:spPr>
          <a:xfrm>
            <a:off x="977460" y="2889971"/>
            <a:ext cx="4842114" cy="107205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1" dirty="0">
                <a:solidFill>
                  <a:schemeClr val="accent1"/>
                </a:solidFill>
              </a:rPr>
              <a:t>STRATEGY</a:t>
            </a:r>
          </a:p>
          <a:p>
            <a:pPr marL="171450" indent="-171450">
              <a:buFont typeface="Wingdings" panose="05000000000000000000" pitchFamily="2" charset="2"/>
              <a:buChar char="§"/>
            </a:pPr>
            <a:r>
              <a:rPr lang="en-US" sz="1000" b="1" dirty="0">
                <a:solidFill>
                  <a:schemeClr val="tx1"/>
                </a:solidFill>
              </a:rPr>
              <a:t>Retention-focused:</a:t>
            </a:r>
            <a:r>
              <a:rPr lang="en-US" sz="1000" dirty="0">
                <a:solidFill>
                  <a:schemeClr val="tx1"/>
                </a:solidFill>
              </a:rPr>
              <a:t> Keep them loyal and delighted</a:t>
            </a:r>
          </a:p>
          <a:p>
            <a:pPr marL="171450" indent="-171450">
              <a:buFont typeface="Wingdings" panose="05000000000000000000" pitchFamily="2" charset="2"/>
              <a:buChar char="§"/>
            </a:pPr>
            <a:r>
              <a:rPr lang="en-US" sz="1000" b="1" dirty="0">
                <a:solidFill>
                  <a:schemeClr val="tx1"/>
                </a:solidFill>
              </a:rPr>
              <a:t>VIP Programs:</a:t>
            </a:r>
            <a:r>
              <a:rPr lang="en-US" sz="1000" dirty="0">
                <a:solidFill>
                  <a:schemeClr val="tx1"/>
                </a:solidFill>
              </a:rPr>
              <a:t> Offer early access, exclusive products, or events</a:t>
            </a:r>
          </a:p>
          <a:p>
            <a:pPr marL="171450" indent="-171450">
              <a:buFont typeface="Wingdings" panose="05000000000000000000" pitchFamily="2" charset="2"/>
              <a:buChar char="§"/>
            </a:pPr>
            <a:r>
              <a:rPr lang="en-US" sz="1000" b="1" dirty="0">
                <a:solidFill>
                  <a:schemeClr val="tx1"/>
                </a:solidFill>
              </a:rPr>
              <a:t>Surprise &amp; Delight:</a:t>
            </a:r>
            <a:r>
              <a:rPr lang="en-US" sz="1000" dirty="0">
                <a:solidFill>
                  <a:schemeClr val="tx1"/>
                </a:solidFill>
              </a:rPr>
              <a:t> Thank-you gifts, handwritten notes, birthday offers.</a:t>
            </a:r>
          </a:p>
          <a:p>
            <a:pPr marL="171450" indent="-171450">
              <a:buFont typeface="Wingdings" panose="05000000000000000000" pitchFamily="2" charset="2"/>
              <a:buChar char="§"/>
            </a:pPr>
            <a:r>
              <a:rPr lang="en-US" sz="1000" b="1" dirty="0">
                <a:solidFill>
                  <a:schemeClr val="tx1"/>
                </a:solidFill>
              </a:rPr>
              <a:t>Referral Incentives: </a:t>
            </a:r>
            <a:r>
              <a:rPr lang="en-US" sz="1000" dirty="0">
                <a:solidFill>
                  <a:schemeClr val="tx1"/>
                </a:solidFill>
              </a:rPr>
              <a:t>Encourage them to bring in others with similar traits.</a:t>
            </a:r>
          </a:p>
          <a:p>
            <a:pPr marL="171450" indent="-171450">
              <a:buFont typeface="Wingdings" panose="05000000000000000000" pitchFamily="2" charset="2"/>
              <a:buChar char="§"/>
            </a:pPr>
            <a:r>
              <a:rPr lang="en-US" sz="1000" b="1" dirty="0">
                <a:solidFill>
                  <a:schemeClr val="tx1"/>
                </a:solidFill>
              </a:rPr>
              <a:t>Feedback Loops: </a:t>
            </a:r>
            <a:r>
              <a:rPr lang="en-US" sz="1000" dirty="0">
                <a:solidFill>
                  <a:schemeClr val="tx1"/>
                </a:solidFill>
              </a:rPr>
              <a:t>Use their input to improve products/services.</a:t>
            </a:r>
          </a:p>
        </p:txBody>
      </p:sp>
      <p:sp>
        <p:nvSpPr>
          <p:cNvPr id="15" name="Rectangle 14">
            <a:extLst>
              <a:ext uri="{FF2B5EF4-FFF2-40B4-BE49-F238E27FC236}">
                <a16:creationId xmlns:a16="http://schemas.microsoft.com/office/drawing/2014/main" id="{7ABE9F79-5275-2C37-DA4A-B5B7FFC07BDD}"/>
              </a:ext>
            </a:extLst>
          </p:cNvPr>
          <p:cNvSpPr/>
          <p:nvPr/>
        </p:nvSpPr>
        <p:spPr>
          <a:xfrm>
            <a:off x="4660815" y="1883278"/>
            <a:ext cx="1247573" cy="229274"/>
          </a:xfrm>
          <a:prstGeom prst="rect">
            <a:avLst/>
          </a:prstGeom>
          <a:solidFill>
            <a:srgbClr val="3F7A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solidFill>
              </a:rPr>
              <a:t>BEST CUSTOMERS</a:t>
            </a:r>
          </a:p>
        </p:txBody>
      </p:sp>
      <p:sp>
        <p:nvSpPr>
          <p:cNvPr id="17" name="Rectangle 16">
            <a:extLst>
              <a:ext uri="{FF2B5EF4-FFF2-40B4-BE49-F238E27FC236}">
                <a16:creationId xmlns:a16="http://schemas.microsoft.com/office/drawing/2014/main" id="{A65092B0-7DFB-73D5-1E30-92F81E465949}"/>
              </a:ext>
            </a:extLst>
          </p:cNvPr>
          <p:cNvSpPr/>
          <p:nvPr/>
        </p:nvSpPr>
        <p:spPr>
          <a:xfrm>
            <a:off x="6296750" y="2248988"/>
            <a:ext cx="4842114" cy="5827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1" dirty="0">
                <a:solidFill>
                  <a:schemeClr val="accent1"/>
                </a:solidFill>
              </a:rPr>
              <a:t>GOAL</a:t>
            </a:r>
          </a:p>
          <a:p>
            <a:r>
              <a:rPr lang="en-US" sz="1000" b="1" dirty="0">
                <a:solidFill>
                  <a:schemeClr val="tx1"/>
                </a:solidFill>
              </a:rPr>
              <a:t>Deepen the relationship</a:t>
            </a:r>
            <a:r>
              <a:rPr lang="en-US" sz="1000" dirty="0">
                <a:solidFill>
                  <a:schemeClr val="tx1"/>
                </a:solidFill>
              </a:rPr>
              <a:t>, encourage higher spending and longer retention.</a:t>
            </a:r>
            <a:endParaRPr lang="en-IN" sz="1000" dirty="0">
              <a:solidFill>
                <a:schemeClr val="tx1"/>
              </a:solidFill>
            </a:endParaRPr>
          </a:p>
        </p:txBody>
      </p:sp>
      <p:sp>
        <p:nvSpPr>
          <p:cNvPr id="18" name="Rectangle 17">
            <a:extLst>
              <a:ext uri="{FF2B5EF4-FFF2-40B4-BE49-F238E27FC236}">
                <a16:creationId xmlns:a16="http://schemas.microsoft.com/office/drawing/2014/main" id="{55CAF1F1-A4D8-1A47-5D80-C29649244D8A}"/>
              </a:ext>
            </a:extLst>
          </p:cNvPr>
          <p:cNvSpPr/>
          <p:nvPr/>
        </p:nvSpPr>
        <p:spPr>
          <a:xfrm>
            <a:off x="6296750" y="2889971"/>
            <a:ext cx="4842114" cy="10750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1" dirty="0">
                <a:solidFill>
                  <a:schemeClr val="accent1"/>
                </a:solidFill>
              </a:rPr>
              <a:t>STRATEGY</a:t>
            </a:r>
          </a:p>
          <a:p>
            <a:pPr marL="171450" indent="-171450">
              <a:buFont typeface="Wingdings" panose="05000000000000000000" pitchFamily="2" charset="2"/>
              <a:buChar char="§"/>
            </a:pPr>
            <a:r>
              <a:rPr lang="en-US" sz="1000" b="1" dirty="0">
                <a:solidFill>
                  <a:schemeClr val="tx1"/>
                </a:solidFill>
              </a:rPr>
              <a:t>Loyalty programs: </a:t>
            </a:r>
            <a:r>
              <a:rPr lang="en-US" sz="1000" dirty="0">
                <a:solidFill>
                  <a:schemeClr val="tx1"/>
                </a:solidFill>
              </a:rPr>
              <a:t>Points-based rewards or tiered benefits</a:t>
            </a:r>
          </a:p>
          <a:p>
            <a:pPr marL="171450" indent="-171450">
              <a:buFont typeface="Wingdings" panose="05000000000000000000" pitchFamily="2" charset="2"/>
              <a:buChar char="§"/>
            </a:pPr>
            <a:r>
              <a:rPr lang="en-US" sz="1000" b="1" dirty="0">
                <a:solidFill>
                  <a:schemeClr val="tx1"/>
                </a:solidFill>
              </a:rPr>
              <a:t>Subscription or bundling options: </a:t>
            </a:r>
            <a:r>
              <a:rPr lang="en-US" sz="1000" dirty="0">
                <a:solidFill>
                  <a:schemeClr val="tx1"/>
                </a:solidFill>
              </a:rPr>
              <a:t>Make it easier to buy regularly</a:t>
            </a:r>
          </a:p>
          <a:p>
            <a:pPr marL="171450" indent="-171450">
              <a:buFont typeface="Wingdings" panose="05000000000000000000" pitchFamily="2" charset="2"/>
              <a:buChar char="§"/>
            </a:pPr>
            <a:r>
              <a:rPr lang="en-US" sz="1000" b="1" dirty="0">
                <a:solidFill>
                  <a:schemeClr val="tx1"/>
                </a:solidFill>
              </a:rPr>
              <a:t>Exclusive experiences: </a:t>
            </a:r>
            <a:r>
              <a:rPr lang="en-US" sz="1000" dirty="0">
                <a:solidFill>
                  <a:schemeClr val="tx1"/>
                </a:solidFill>
              </a:rPr>
              <a:t>Beta testing, private previews, “insider” content</a:t>
            </a:r>
          </a:p>
          <a:p>
            <a:pPr marL="171450" indent="-171450">
              <a:buFont typeface="Wingdings" panose="05000000000000000000" pitchFamily="2" charset="2"/>
              <a:buChar char="§"/>
            </a:pPr>
            <a:r>
              <a:rPr lang="en-US" sz="1000" b="1" dirty="0">
                <a:solidFill>
                  <a:schemeClr val="tx1"/>
                </a:solidFill>
              </a:rPr>
              <a:t>Recognition: </a:t>
            </a:r>
            <a:r>
              <a:rPr lang="en-US" sz="1000" dirty="0">
                <a:solidFill>
                  <a:schemeClr val="tx1"/>
                </a:solidFill>
              </a:rPr>
              <a:t>Feature them in customer stories or shout-outs</a:t>
            </a:r>
          </a:p>
          <a:p>
            <a:pPr marL="171450" indent="-171450">
              <a:buFont typeface="Wingdings" panose="05000000000000000000" pitchFamily="2" charset="2"/>
              <a:buChar char="§"/>
            </a:pPr>
            <a:r>
              <a:rPr lang="en-US" sz="1000" b="1" dirty="0">
                <a:solidFill>
                  <a:schemeClr val="tx1"/>
                </a:solidFill>
              </a:rPr>
              <a:t>Cross-selling/Upselling: </a:t>
            </a:r>
            <a:r>
              <a:rPr lang="en-US" sz="1000" dirty="0">
                <a:solidFill>
                  <a:schemeClr val="tx1"/>
                </a:solidFill>
              </a:rPr>
              <a:t>Suggest complementary high-margin products</a:t>
            </a:r>
          </a:p>
        </p:txBody>
      </p:sp>
      <p:sp>
        <p:nvSpPr>
          <p:cNvPr id="19" name="Rectangle 18">
            <a:extLst>
              <a:ext uri="{FF2B5EF4-FFF2-40B4-BE49-F238E27FC236}">
                <a16:creationId xmlns:a16="http://schemas.microsoft.com/office/drawing/2014/main" id="{0CFEE92B-494F-8011-9499-966D6754B060}"/>
              </a:ext>
            </a:extLst>
          </p:cNvPr>
          <p:cNvSpPr/>
          <p:nvPr/>
        </p:nvSpPr>
        <p:spPr>
          <a:xfrm>
            <a:off x="10017941" y="1866743"/>
            <a:ext cx="1247573" cy="229274"/>
          </a:xfrm>
          <a:prstGeom prst="rect">
            <a:avLst/>
          </a:prstGeom>
          <a:solidFill>
            <a:srgbClr val="3F7A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solidFill>
              </a:rPr>
              <a:t>LOYAL CUSTOMERS</a:t>
            </a:r>
          </a:p>
        </p:txBody>
      </p:sp>
      <p:sp>
        <p:nvSpPr>
          <p:cNvPr id="20" name="Rectangle 19">
            <a:extLst>
              <a:ext uri="{FF2B5EF4-FFF2-40B4-BE49-F238E27FC236}">
                <a16:creationId xmlns:a16="http://schemas.microsoft.com/office/drawing/2014/main" id="{6560A584-DF96-CF29-502A-656E301D6215}"/>
              </a:ext>
            </a:extLst>
          </p:cNvPr>
          <p:cNvSpPr/>
          <p:nvPr/>
        </p:nvSpPr>
        <p:spPr>
          <a:xfrm>
            <a:off x="977460" y="4829762"/>
            <a:ext cx="4842114" cy="5935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1" dirty="0">
                <a:solidFill>
                  <a:schemeClr val="accent1"/>
                </a:solidFill>
              </a:rPr>
              <a:t>GOAL</a:t>
            </a:r>
          </a:p>
          <a:p>
            <a:r>
              <a:rPr lang="en-US" sz="1000" b="1" dirty="0">
                <a:solidFill>
                  <a:schemeClr val="tx1"/>
                </a:solidFill>
              </a:rPr>
              <a:t>Re-engage</a:t>
            </a:r>
            <a:r>
              <a:rPr lang="en-US" sz="1000" dirty="0">
                <a:solidFill>
                  <a:schemeClr val="tx1"/>
                </a:solidFill>
              </a:rPr>
              <a:t> them before they slip into the "lost" category</a:t>
            </a:r>
            <a:endParaRPr lang="en-IN" sz="1000" dirty="0">
              <a:solidFill>
                <a:schemeClr val="tx1"/>
              </a:solidFill>
            </a:endParaRPr>
          </a:p>
        </p:txBody>
      </p:sp>
      <p:sp>
        <p:nvSpPr>
          <p:cNvPr id="21" name="Rectangle 20">
            <a:extLst>
              <a:ext uri="{FF2B5EF4-FFF2-40B4-BE49-F238E27FC236}">
                <a16:creationId xmlns:a16="http://schemas.microsoft.com/office/drawing/2014/main" id="{E1FA4E70-B4A9-7C12-F26C-9BA839D1EDF1}"/>
              </a:ext>
            </a:extLst>
          </p:cNvPr>
          <p:cNvSpPr/>
          <p:nvPr/>
        </p:nvSpPr>
        <p:spPr>
          <a:xfrm>
            <a:off x="977460" y="5480094"/>
            <a:ext cx="4842114" cy="1078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1" dirty="0">
                <a:solidFill>
                  <a:schemeClr val="accent1"/>
                </a:solidFill>
              </a:rPr>
              <a:t>STRATEGY</a:t>
            </a:r>
          </a:p>
          <a:p>
            <a:pPr marL="171450" indent="-171450">
              <a:buFont typeface="Wingdings" panose="05000000000000000000" pitchFamily="2" charset="2"/>
              <a:buChar char="§"/>
            </a:pPr>
            <a:r>
              <a:rPr lang="en-US" sz="1000" b="1" dirty="0">
                <a:solidFill>
                  <a:schemeClr val="tx1"/>
                </a:solidFill>
              </a:rPr>
              <a:t>Reactivation campaigns: </a:t>
            </a:r>
            <a:r>
              <a:rPr lang="en-US" sz="1000" dirty="0">
                <a:solidFill>
                  <a:schemeClr val="tx1"/>
                </a:solidFill>
              </a:rPr>
              <a:t>Send personalized "We miss you" messages</a:t>
            </a:r>
          </a:p>
          <a:p>
            <a:pPr marL="171450" indent="-171450">
              <a:buFont typeface="Wingdings" panose="05000000000000000000" pitchFamily="2" charset="2"/>
              <a:buChar char="§"/>
            </a:pPr>
            <a:r>
              <a:rPr lang="en-US" sz="1000" b="1" dirty="0">
                <a:solidFill>
                  <a:schemeClr val="tx1"/>
                </a:solidFill>
              </a:rPr>
              <a:t>Time-limited offers: </a:t>
            </a:r>
            <a:r>
              <a:rPr lang="en-US" sz="1000" dirty="0">
                <a:solidFill>
                  <a:schemeClr val="tx1"/>
                </a:solidFill>
              </a:rPr>
              <a:t>Discounts or incentives with urgency</a:t>
            </a:r>
          </a:p>
          <a:p>
            <a:pPr marL="171450" indent="-171450">
              <a:buFont typeface="Wingdings" panose="05000000000000000000" pitchFamily="2" charset="2"/>
              <a:buChar char="§"/>
            </a:pPr>
            <a:r>
              <a:rPr lang="en-US" sz="1000" b="1" dirty="0">
                <a:solidFill>
                  <a:schemeClr val="tx1"/>
                </a:solidFill>
              </a:rPr>
              <a:t>Product reminders: </a:t>
            </a:r>
            <a:r>
              <a:rPr lang="en-US" sz="1000" dirty="0">
                <a:solidFill>
                  <a:schemeClr val="tx1"/>
                </a:solidFill>
              </a:rPr>
              <a:t>Recommend items based on their past purchases</a:t>
            </a:r>
          </a:p>
          <a:p>
            <a:pPr marL="171450" indent="-171450">
              <a:buFont typeface="Wingdings" panose="05000000000000000000" pitchFamily="2" charset="2"/>
              <a:buChar char="§"/>
            </a:pPr>
            <a:r>
              <a:rPr lang="en-US" sz="1000" b="1" dirty="0">
                <a:solidFill>
                  <a:schemeClr val="tx1"/>
                </a:solidFill>
              </a:rPr>
              <a:t>Multi-channel outreach: </a:t>
            </a:r>
            <a:r>
              <a:rPr lang="en-US" sz="1000" dirty="0">
                <a:solidFill>
                  <a:schemeClr val="tx1"/>
                </a:solidFill>
              </a:rPr>
              <a:t>Use SMS, email, social, or retargeted ads</a:t>
            </a:r>
          </a:p>
          <a:p>
            <a:pPr marL="171450" indent="-171450">
              <a:buFont typeface="Wingdings" panose="05000000000000000000" pitchFamily="2" charset="2"/>
              <a:buChar char="§"/>
            </a:pPr>
            <a:r>
              <a:rPr lang="en-US" sz="1000" b="1" dirty="0">
                <a:solidFill>
                  <a:schemeClr val="tx1"/>
                </a:solidFill>
              </a:rPr>
              <a:t>Ask why: </a:t>
            </a:r>
            <a:r>
              <a:rPr lang="en-US" sz="1000" dirty="0">
                <a:solidFill>
                  <a:schemeClr val="tx1"/>
                </a:solidFill>
              </a:rPr>
              <a:t>Quick surveys to understand their disengagement</a:t>
            </a:r>
          </a:p>
        </p:txBody>
      </p:sp>
      <p:sp>
        <p:nvSpPr>
          <p:cNvPr id="22" name="Rectangle 21">
            <a:extLst>
              <a:ext uri="{FF2B5EF4-FFF2-40B4-BE49-F238E27FC236}">
                <a16:creationId xmlns:a16="http://schemas.microsoft.com/office/drawing/2014/main" id="{3AADD90D-8A74-F83C-4242-0EF28D81C86D}"/>
              </a:ext>
            </a:extLst>
          </p:cNvPr>
          <p:cNvSpPr/>
          <p:nvPr/>
        </p:nvSpPr>
        <p:spPr>
          <a:xfrm>
            <a:off x="3430577" y="4473569"/>
            <a:ext cx="2477811" cy="229274"/>
          </a:xfrm>
          <a:prstGeom prst="rect">
            <a:avLst/>
          </a:prstGeom>
          <a:solidFill>
            <a:srgbClr val="3F7A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solidFill>
              </a:rPr>
              <a:t>CUSTOMERS ON THE VERGE OF CHURNING</a:t>
            </a:r>
          </a:p>
        </p:txBody>
      </p:sp>
      <p:sp>
        <p:nvSpPr>
          <p:cNvPr id="23" name="Rectangle 22">
            <a:extLst>
              <a:ext uri="{FF2B5EF4-FFF2-40B4-BE49-F238E27FC236}">
                <a16:creationId xmlns:a16="http://schemas.microsoft.com/office/drawing/2014/main" id="{54A67B9A-23FB-7DBE-0641-73E5DD319A06}"/>
              </a:ext>
            </a:extLst>
          </p:cNvPr>
          <p:cNvSpPr/>
          <p:nvPr/>
        </p:nvSpPr>
        <p:spPr>
          <a:xfrm>
            <a:off x="6276252" y="4829761"/>
            <a:ext cx="4842114" cy="59357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1" dirty="0">
                <a:solidFill>
                  <a:schemeClr val="accent1"/>
                </a:solidFill>
              </a:rPr>
              <a:t>GOAL</a:t>
            </a:r>
          </a:p>
          <a:p>
            <a:r>
              <a:rPr lang="en-US" sz="1000" b="1" dirty="0">
                <a:solidFill>
                  <a:schemeClr val="tx1"/>
                </a:solidFill>
              </a:rPr>
              <a:t>Limit</a:t>
            </a:r>
            <a:r>
              <a:rPr lang="en-US" sz="1000" dirty="0">
                <a:solidFill>
                  <a:schemeClr val="tx1"/>
                </a:solidFill>
              </a:rPr>
              <a:t> </a:t>
            </a:r>
            <a:r>
              <a:rPr lang="en-US" sz="1000" b="1" dirty="0">
                <a:solidFill>
                  <a:schemeClr val="tx1"/>
                </a:solidFill>
              </a:rPr>
              <a:t>acquisition/retention costs</a:t>
            </a:r>
            <a:r>
              <a:rPr lang="en-US" sz="1000" dirty="0">
                <a:solidFill>
                  <a:schemeClr val="tx1"/>
                </a:solidFill>
              </a:rPr>
              <a:t>; only re-engage if ROI is favorable.</a:t>
            </a:r>
            <a:endParaRPr lang="en-IN" sz="1000" dirty="0">
              <a:solidFill>
                <a:schemeClr val="tx1"/>
              </a:solidFill>
            </a:endParaRPr>
          </a:p>
        </p:txBody>
      </p:sp>
      <p:sp>
        <p:nvSpPr>
          <p:cNvPr id="24" name="Rectangle 23">
            <a:extLst>
              <a:ext uri="{FF2B5EF4-FFF2-40B4-BE49-F238E27FC236}">
                <a16:creationId xmlns:a16="http://schemas.microsoft.com/office/drawing/2014/main" id="{803B1188-E24C-8FA5-70E1-BD0FA57F7D00}"/>
              </a:ext>
            </a:extLst>
          </p:cNvPr>
          <p:cNvSpPr/>
          <p:nvPr/>
        </p:nvSpPr>
        <p:spPr>
          <a:xfrm>
            <a:off x="6276252" y="5480094"/>
            <a:ext cx="4842114" cy="10783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000" b="1" dirty="0">
                <a:solidFill>
                  <a:schemeClr val="accent1"/>
                </a:solidFill>
              </a:rPr>
              <a:t>STRATEGY</a:t>
            </a:r>
          </a:p>
          <a:p>
            <a:pPr marL="171450" indent="-171450">
              <a:buFont typeface="Wingdings" panose="05000000000000000000" pitchFamily="2" charset="2"/>
              <a:buChar char="§"/>
            </a:pPr>
            <a:r>
              <a:rPr lang="en-US" sz="1000" b="1" dirty="0">
                <a:solidFill>
                  <a:schemeClr val="tx1"/>
                </a:solidFill>
              </a:rPr>
              <a:t>Low-cost reactivation: </a:t>
            </a:r>
            <a:r>
              <a:rPr lang="en-US" sz="1000" dirty="0">
                <a:solidFill>
                  <a:schemeClr val="tx1"/>
                </a:solidFill>
              </a:rPr>
              <a:t>Batch-target them with seasonal or clearance promotions.</a:t>
            </a:r>
          </a:p>
          <a:p>
            <a:pPr marL="171450" indent="-171450">
              <a:buFont typeface="Wingdings" panose="05000000000000000000" pitchFamily="2" charset="2"/>
              <a:buChar char="§"/>
            </a:pPr>
            <a:r>
              <a:rPr lang="en-US" sz="1000" b="1" dirty="0">
                <a:solidFill>
                  <a:schemeClr val="tx1"/>
                </a:solidFill>
              </a:rPr>
              <a:t>Re-acquisition campaigns: </a:t>
            </a:r>
            <a:r>
              <a:rPr lang="en-US" sz="1000" dirty="0">
                <a:solidFill>
                  <a:schemeClr val="tx1"/>
                </a:solidFill>
              </a:rPr>
              <a:t>Treat like new leads with onboarding-style emails</a:t>
            </a:r>
          </a:p>
          <a:p>
            <a:pPr marL="171450" indent="-171450">
              <a:buFont typeface="Wingdings" panose="05000000000000000000" pitchFamily="2" charset="2"/>
              <a:buChar char="§"/>
            </a:pPr>
            <a:r>
              <a:rPr lang="en-US" sz="1000" b="1" dirty="0">
                <a:solidFill>
                  <a:schemeClr val="tx1"/>
                </a:solidFill>
              </a:rPr>
              <a:t>Exit feedback: </a:t>
            </a:r>
            <a:r>
              <a:rPr lang="en-US" sz="1000" dirty="0">
                <a:solidFill>
                  <a:schemeClr val="tx1"/>
                </a:solidFill>
              </a:rPr>
              <a:t>Ask why they left (if willing)</a:t>
            </a:r>
          </a:p>
          <a:p>
            <a:pPr marL="171450" indent="-171450">
              <a:buFont typeface="Wingdings" panose="05000000000000000000" pitchFamily="2" charset="2"/>
              <a:buChar char="§"/>
            </a:pPr>
            <a:r>
              <a:rPr lang="en-US" sz="1000" b="1" dirty="0">
                <a:solidFill>
                  <a:schemeClr val="tx1"/>
                </a:solidFill>
              </a:rPr>
              <a:t>Segment wisely: </a:t>
            </a:r>
            <a:r>
              <a:rPr lang="en-US" sz="1000" dirty="0">
                <a:solidFill>
                  <a:schemeClr val="tx1"/>
                </a:solidFill>
              </a:rPr>
              <a:t>Don’t overspend trying to win them back</a:t>
            </a:r>
          </a:p>
        </p:txBody>
      </p:sp>
      <p:sp>
        <p:nvSpPr>
          <p:cNvPr id="25" name="Rectangle 24">
            <a:extLst>
              <a:ext uri="{FF2B5EF4-FFF2-40B4-BE49-F238E27FC236}">
                <a16:creationId xmlns:a16="http://schemas.microsoft.com/office/drawing/2014/main" id="{CC02DDC5-0748-AB96-7A27-8DEF6B71AD9B}"/>
              </a:ext>
            </a:extLst>
          </p:cNvPr>
          <p:cNvSpPr/>
          <p:nvPr/>
        </p:nvSpPr>
        <p:spPr>
          <a:xfrm>
            <a:off x="9997443" y="4458487"/>
            <a:ext cx="1247573" cy="229274"/>
          </a:xfrm>
          <a:prstGeom prst="rect">
            <a:avLst/>
          </a:prstGeom>
          <a:solidFill>
            <a:srgbClr val="3F7A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000" b="1" dirty="0">
                <a:solidFill>
                  <a:schemeClr val="bg1"/>
                </a:solidFill>
              </a:rPr>
              <a:t>LOST CUSTOMERS</a:t>
            </a:r>
          </a:p>
        </p:txBody>
      </p:sp>
      <p:pic>
        <p:nvPicPr>
          <p:cNvPr id="34" name="Graphic 33" descr="Close with solid fill">
            <a:extLst>
              <a:ext uri="{FF2B5EF4-FFF2-40B4-BE49-F238E27FC236}">
                <a16:creationId xmlns:a16="http://schemas.microsoft.com/office/drawing/2014/main" id="{08CD29E1-1236-6BEC-06F4-1C69852398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48463" y="4322431"/>
            <a:ext cx="507330" cy="507330"/>
          </a:xfrm>
          <a:prstGeom prst="rect">
            <a:avLst/>
          </a:prstGeom>
        </p:spPr>
      </p:pic>
      <p:pic>
        <p:nvPicPr>
          <p:cNvPr id="36" name="Graphic 35" descr="Warning with solid fill">
            <a:extLst>
              <a:ext uri="{FF2B5EF4-FFF2-40B4-BE49-F238E27FC236}">
                <a16:creationId xmlns:a16="http://schemas.microsoft.com/office/drawing/2014/main" id="{38F20213-93CF-618D-A86D-874899F736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6711" y="4343006"/>
            <a:ext cx="457200" cy="457200"/>
          </a:xfrm>
          <a:prstGeom prst="rect">
            <a:avLst/>
          </a:prstGeom>
        </p:spPr>
      </p:pic>
      <p:pic>
        <p:nvPicPr>
          <p:cNvPr id="38" name="Graphic 37" descr="Trophy with solid fill">
            <a:extLst>
              <a:ext uri="{FF2B5EF4-FFF2-40B4-BE49-F238E27FC236}">
                <a16:creationId xmlns:a16="http://schemas.microsoft.com/office/drawing/2014/main" id="{21C42069-97E4-2091-90B3-0B95F39F84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154" y="1740718"/>
            <a:ext cx="494347" cy="494347"/>
          </a:xfrm>
          <a:prstGeom prst="rect">
            <a:avLst/>
          </a:prstGeom>
        </p:spPr>
      </p:pic>
      <p:pic>
        <p:nvPicPr>
          <p:cNvPr id="39" name="Graphic 38" descr="Diamond with solid fill">
            <a:extLst>
              <a:ext uri="{FF2B5EF4-FFF2-40B4-BE49-F238E27FC236}">
                <a16:creationId xmlns:a16="http://schemas.microsoft.com/office/drawing/2014/main" id="{EC91EB27-CC8E-6263-5792-1FD34C17CE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94292" y="1741658"/>
            <a:ext cx="507330" cy="507330"/>
          </a:xfrm>
          <a:prstGeom prst="rect">
            <a:avLst/>
          </a:prstGeom>
        </p:spPr>
      </p:pic>
    </p:spTree>
    <p:extLst>
      <p:ext uri="{BB962C8B-B14F-4D97-AF65-F5344CB8AC3E}">
        <p14:creationId xmlns:p14="http://schemas.microsoft.com/office/powerpoint/2010/main" val="1946573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3E849-1B9D-9EA0-DDE9-C9938D915AE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22570EAF-0422-2730-39A8-D62FEAB3C2D3}"/>
              </a:ext>
            </a:extLst>
          </p:cNvPr>
          <p:cNvSpPr>
            <a:spLocks noGrp="1"/>
          </p:cNvSpPr>
          <p:nvPr>
            <p:ph type="ctrTitle"/>
          </p:nvPr>
        </p:nvSpPr>
        <p:spPr>
          <a:xfrm>
            <a:off x="198428" y="2293745"/>
            <a:ext cx="4324478" cy="1971409"/>
          </a:xfrm>
        </p:spPr>
        <p:txBody>
          <a:bodyPr>
            <a:noAutofit/>
          </a:bodyPr>
          <a:lstStyle/>
          <a:p>
            <a:pPr algn="l"/>
            <a:r>
              <a:rPr lang="en-US" sz="4000" b="1" dirty="0">
                <a:latin typeface="+mn-lt"/>
              </a:rPr>
              <a:t>PART A – Automobile Sales Problem</a:t>
            </a:r>
            <a:endParaRPr lang="en-IN" sz="4000" b="1" dirty="0">
              <a:latin typeface="+mn-lt"/>
            </a:endParaRPr>
          </a:p>
        </p:txBody>
      </p:sp>
      <p:pic>
        <p:nvPicPr>
          <p:cNvPr id="3" name="Picture 2">
            <a:extLst>
              <a:ext uri="{FF2B5EF4-FFF2-40B4-BE49-F238E27FC236}">
                <a16:creationId xmlns:a16="http://schemas.microsoft.com/office/drawing/2014/main" id="{6B9F35F6-C31A-FBB8-FD06-0B6969E3DDB2}"/>
              </a:ext>
            </a:extLst>
          </p:cNvPr>
          <p:cNvPicPr>
            <a:picLocks noChangeAspect="1"/>
          </p:cNvPicPr>
          <p:nvPr/>
        </p:nvPicPr>
        <p:blipFill>
          <a:blip r:embed="rId2"/>
          <a:srcRect t="7223"/>
          <a:stretch/>
        </p:blipFill>
        <p:spPr>
          <a:xfrm>
            <a:off x="4689692" y="1330175"/>
            <a:ext cx="7508039" cy="4051897"/>
          </a:xfrm>
          <a:prstGeom prst="rect">
            <a:avLst/>
          </a:prstGeom>
        </p:spPr>
      </p:pic>
    </p:spTree>
    <p:extLst>
      <p:ext uri="{BB962C8B-B14F-4D97-AF65-F5344CB8AC3E}">
        <p14:creationId xmlns:p14="http://schemas.microsoft.com/office/powerpoint/2010/main" val="21929783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C6FB1-01F2-3FF0-14D1-F02D7BD5FFD5}"/>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C1654B88-C2A8-FEC1-FAF2-19B2504021A0}"/>
              </a:ext>
            </a:extLst>
          </p:cNvPr>
          <p:cNvSpPr>
            <a:spLocks noGrp="1"/>
          </p:cNvSpPr>
          <p:nvPr>
            <p:ph type="ctrTitle"/>
          </p:nvPr>
        </p:nvSpPr>
        <p:spPr>
          <a:xfrm>
            <a:off x="198428" y="2293745"/>
            <a:ext cx="4324478" cy="1971409"/>
          </a:xfrm>
        </p:spPr>
        <p:txBody>
          <a:bodyPr>
            <a:noAutofit/>
          </a:bodyPr>
          <a:lstStyle/>
          <a:p>
            <a:pPr algn="l"/>
            <a:r>
              <a:rPr lang="en-US" sz="4000" b="1" dirty="0">
                <a:latin typeface="+mn-lt"/>
              </a:rPr>
              <a:t>PART B – </a:t>
            </a:r>
            <a:br>
              <a:rPr lang="en-US" sz="4000" b="1" dirty="0">
                <a:latin typeface="+mn-lt"/>
              </a:rPr>
            </a:br>
            <a:r>
              <a:rPr lang="en-US" sz="4000" b="1" dirty="0">
                <a:latin typeface="+mn-lt"/>
              </a:rPr>
              <a:t>Grocery Retail Problem</a:t>
            </a:r>
            <a:endParaRPr lang="en-IN" sz="4000" b="1" dirty="0">
              <a:latin typeface="+mn-lt"/>
            </a:endParaRPr>
          </a:p>
        </p:txBody>
      </p:sp>
      <p:pic>
        <p:nvPicPr>
          <p:cNvPr id="5" name="Picture 4">
            <a:extLst>
              <a:ext uri="{FF2B5EF4-FFF2-40B4-BE49-F238E27FC236}">
                <a16:creationId xmlns:a16="http://schemas.microsoft.com/office/drawing/2014/main" id="{1694753E-A83D-48A1-5208-9F0835BD0A1D}"/>
              </a:ext>
            </a:extLst>
          </p:cNvPr>
          <p:cNvPicPr>
            <a:picLocks noChangeAspect="1"/>
          </p:cNvPicPr>
          <p:nvPr/>
        </p:nvPicPr>
        <p:blipFill>
          <a:blip r:embed="rId2"/>
          <a:srcRect t="7941" b="10862"/>
          <a:stretch/>
        </p:blipFill>
        <p:spPr>
          <a:xfrm>
            <a:off x="4679686" y="1330174"/>
            <a:ext cx="7508039" cy="4051897"/>
          </a:xfrm>
          <a:prstGeom prst="rect">
            <a:avLst/>
          </a:prstGeom>
        </p:spPr>
      </p:pic>
    </p:spTree>
    <p:extLst>
      <p:ext uri="{BB962C8B-B14F-4D97-AF65-F5344CB8AC3E}">
        <p14:creationId xmlns:p14="http://schemas.microsoft.com/office/powerpoint/2010/main" val="31600024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D39A23-E800-5263-6AA9-2245E40F37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B092F23-BFA1-A527-D1C4-E40A754544D8}"/>
              </a:ext>
            </a:extLst>
          </p:cNvPr>
          <p:cNvSpPr>
            <a:spLocks noGrp="1"/>
          </p:cNvSpPr>
          <p:nvPr>
            <p:ph type="title"/>
          </p:nvPr>
        </p:nvSpPr>
        <p:spPr/>
        <p:txBody>
          <a:bodyPr/>
          <a:lstStyle/>
          <a:p>
            <a:r>
              <a:rPr lang="en-IN" dirty="0"/>
              <a:t>BUSINESS CONTEXT &amp; PROBLEM STATEMENT</a:t>
            </a:r>
          </a:p>
        </p:txBody>
      </p:sp>
      <p:sp>
        <p:nvSpPr>
          <p:cNvPr id="4" name="Rectangle 3">
            <a:extLst>
              <a:ext uri="{FF2B5EF4-FFF2-40B4-BE49-F238E27FC236}">
                <a16:creationId xmlns:a16="http://schemas.microsoft.com/office/drawing/2014/main" id="{E3DE6F86-5140-AAB0-96F1-392A4BAFB8CF}"/>
              </a:ext>
            </a:extLst>
          </p:cNvPr>
          <p:cNvSpPr/>
          <p:nvPr/>
        </p:nvSpPr>
        <p:spPr>
          <a:xfrm>
            <a:off x="811619" y="1832456"/>
            <a:ext cx="10641407"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Business Context</a:t>
            </a:r>
          </a:p>
        </p:txBody>
      </p:sp>
      <p:sp>
        <p:nvSpPr>
          <p:cNvPr id="5" name="Rectangle 4">
            <a:extLst>
              <a:ext uri="{FF2B5EF4-FFF2-40B4-BE49-F238E27FC236}">
                <a16:creationId xmlns:a16="http://schemas.microsoft.com/office/drawing/2014/main" id="{342D0F63-44FA-2DD2-7534-305CA26EB29F}"/>
              </a:ext>
            </a:extLst>
          </p:cNvPr>
          <p:cNvSpPr/>
          <p:nvPr/>
        </p:nvSpPr>
        <p:spPr>
          <a:xfrm>
            <a:off x="811619" y="3930701"/>
            <a:ext cx="10641407"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Problem Statement / Objective</a:t>
            </a:r>
          </a:p>
        </p:txBody>
      </p:sp>
      <p:sp>
        <p:nvSpPr>
          <p:cNvPr id="6" name="Rectangle 5">
            <a:extLst>
              <a:ext uri="{FF2B5EF4-FFF2-40B4-BE49-F238E27FC236}">
                <a16:creationId xmlns:a16="http://schemas.microsoft.com/office/drawing/2014/main" id="{5077816E-7525-1D60-5262-C37A60BE6EA0}"/>
              </a:ext>
            </a:extLst>
          </p:cNvPr>
          <p:cNvSpPr/>
          <p:nvPr/>
        </p:nvSpPr>
        <p:spPr>
          <a:xfrm>
            <a:off x="811619" y="2328443"/>
            <a:ext cx="10568763" cy="141507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IN" sz="1400" dirty="0">
                <a:solidFill>
                  <a:schemeClr val="tx1"/>
                </a:solidFill>
              </a:rPr>
              <a:t>A Grocery Store – shared transactional data</a:t>
            </a:r>
          </a:p>
          <a:p>
            <a:pPr marL="285750" indent="-285750">
              <a:buFont typeface="Wingdings" panose="05000000000000000000" pitchFamily="2" charset="2"/>
              <a:buChar char="§"/>
            </a:pPr>
            <a:r>
              <a:rPr lang="en-US" sz="1400" dirty="0">
                <a:solidFill>
                  <a:schemeClr val="tx1"/>
                </a:solidFill>
              </a:rPr>
              <a:t>Wish to leverage Analytics to </a:t>
            </a:r>
            <a:r>
              <a:rPr lang="en-IN" sz="1400" b="0" i="0" dirty="0">
                <a:solidFill>
                  <a:srgbClr val="000000"/>
                </a:solidFill>
                <a:effectLst/>
                <a:latin typeface="Inter"/>
              </a:rPr>
              <a:t>understand customer buying patterns </a:t>
            </a:r>
            <a:r>
              <a:rPr lang="en-US" sz="1400" b="0" i="0" dirty="0">
                <a:solidFill>
                  <a:srgbClr val="000000"/>
                </a:solidFill>
                <a:effectLst/>
                <a:latin typeface="Inter"/>
              </a:rPr>
              <a:t>for enhancing sales, increasing customer satisfaction and improving profitability</a:t>
            </a:r>
            <a:endParaRPr lang="en-US" sz="1400" dirty="0">
              <a:solidFill>
                <a:schemeClr val="tx1"/>
              </a:solidFill>
            </a:endParaRPr>
          </a:p>
          <a:p>
            <a:pPr marL="285750" indent="-285750">
              <a:buFont typeface="Wingdings" panose="05000000000000000000" pitchFamily="2" charset="2"/>
              <a:buChar char="§"/>
            </a:pPr>
            <a:r>
              <a:rPr lang="en-US" sz="1400" b="0" i="0" dirty="0">
                <a:solidFill>
                  <a:srgbClr val="000000"/>
                </a:solidFill>
                <a:effectLst/>
                <a:latin typeface="Inter"/>
              </a:rPr>
              <a:t>Aims to identifying frequently purchased item combinations to craft effective marketing strategies, optimize inventory management and tailor promotions to meet customer needs</a:t>
            </a:r>
          </a:p>
          <a:p>
            <a:pPr marL="285750" indent="-285750">
              <a:buFont typeface="Wingdings" panose="05000000000000000000" pitchFamily="2" charset="2"/>
              <a:buChar char="§"/>
            </a:pPr>
            <a:r>
              <a:rPr lang="en-US" sz="1400" b="0" i="0" dirty="0">
                <a:solidFill>
                  <a:srgbClr val="000000"/>
                </a:solidFill>
                <a:effectLst/>
                <a:latin typeface="Inter"/>
              </a:rPr>
              <a:t>Drive customer-centric offerings which can increase basket size and improve customer retention.</a:t>
            </a:r>
          </a:p>
        </p:txBody>
      </p:sp>
      <p:sp>
        <p:nvSpPr>
          <p:cNvPr id="7" name="Rectangle 6">
            <a:extLst>
              <a:ext uri="{FF2B5EF4-FFF2-40B4-BE49-F238E27FC236}">
                <a16:creationId xmlns:a16="http://schemas.microsoft.com/office/drawing/2014/main" id="{3638DB8A-4147-5B41-4393-82D7135DFC1A}"/>
              </a:ext>
            </a:extLst>
          </p:cNvPr>
          <p:cNvSpPr/>
          <p:nvPr/>
        </p:nvSpPr>
        <p:spPr>
          <a:xfrm>
            <a:off x="811618" y="4426689"/>
            <a:ext cx="10568763" cy="8080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400" b="0" i="0" dirty="0">
                <a:solidFill>
                  <a:srgbClr val="000000"/>
                </a:solidFill>
                <a:effectLst/>
                <a:latin typeface="Inter"/>
              </a:rPr>
              <a:t>Analyze the POS transactional data to identify frequently purchased item combinations</a:t>
            </a:r>
          </a:p>
          <a:p>
            <a:pPr marL="285750" indent="-285750">
              <a:buFont typeface="Wingdings" panose="05000000000000000000" pitchFamily="2" charset="2"/>
              <a:buChar char="§"/>
            </a:pPr>
            <a:r>
              <a:rPr lang="en-US" sz="1400" b="0" i="0" dirty="0">
                <a:solidFill>
                  <a:srgbClr val="000000"/>
                </a:solidFill>
                <a:effectLst/>
                <a:latin typeface="Inter"/>
              </a:rPr>
              <a:t>Using association rule mining or similar techniques to uncover patterns that will help the store create targeted combo offers and discounts</a:t>
            </a:r>
          </a:p>
          <a:p>
            <a:pPr marL="285750" indent="-285750">
              <a:buFont typeface="Wingdings" panose="05000000000000000000" pitchFamily="2" charset="2"/>
              <a:buChar char="§"/>
            </a:pPr>
            <a:r>
              <a:rPr lang="en-US" sz="1400" b="0" i="0" dirty="0">
                <a:solidFill>
                  <a:srgbClr val="000000"/>
                </a:solidFill>
                <a:effectLst/>
                <a:latin typeface="Inter"/>
              </a:rPr>
              <a:t>Ultimate goal is to drive revenue growth by increasing customer purchases and average basket size</a:t>
            </a:r>
            <a:endParaRPr lang="en-US" sz="1400" dirty="0">
              <a:solidFill>
                <a:srgbClr val="000000"/>
              </a:solidFill>
              <a:latin typeface="Inter"/>
            </a:endParaRPr>
          </a:p>
        </p:txBody>
      </p:sp>
    </p:spTree>
    <p:extLst>
      <p:ext uri="{BB962C8B-B14F-4D97-AF65-F5344CB8AC3E}">
        <p14:creationId xmlns:p14="http://schemas.microsoft.com/office/powerpoint/2010/main" val="3965046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847A3-14BA-8ABB-E778-B5E52764C8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1D66A6-ECC3-CFBD-885B-F42127A6CBD5}"/>
              </a:ext>
            </a:extLst>
          </p:cNvPr>
          <p:cNvSpPr>
            <a:spLocks noGrp="1"/>
          </p:cNvSpPr>
          <p:nvPr>
            <p:ph type="title"/>
          </p:nvPr>
        </p:nvSpPr>
        <p:spPr/>
        <p:txBody>
          <a:bodyPr/>
          <a:lstStyle/>
          <a:p>
            <a:r>
              <a:rPr lang="en-IN" dirty="0"/>
              <a:t>DATA SUMMARY (1/2)</a:t>
            </a:r>
          </a:p>
        </p:txBody>
      </p:sp>
      <p:sp>
        <p:nvSpPr>
          <p:cNvPr id="4" name="Rectangle 3">
            <a:extLst>
              <a:ext uri="{FF2B5EF4-FFF2-40B4-BE49-F238E27FC236}">
                <a16:creationId xmlns:a16="http://schemas.microsoft.com/office/drawing/2014/main" id="{60FE586B-8F58-3C4E-125E-B3B2C08C99D2}"/>
              </a:ext>
            </a:extLst>
          </p:cNvPr>
          <p:cNvSpPr/>
          <p:nvPr/>
        </p:nvSpPr>
        <p:spPr>
          <a:xfrm>
            <a:off x="811619" y="1284572"/>
            <a:ext cx="10110731"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Data Dictionary &amp; Data Information</a:t>
            </a:r>
          </a:p>
        </p:txBody>
      </p:sp>
      <p:sp>
        <p:nvSpPr>
          <p:cNvPr id="6" name="Rectangle 5">
            <a:extLst>
              <a:ext uri="{FF2B5EF4-FFF2-40B4-BE49-F238E27FC236}">
                <a16:creationId xmlns:a16="http://schemas.microsoft.com/office/drawing/2014/main" id="{6650BF95-5465-ADD0-DDB3-BB71E4F9D0E3}"/>
              </a:ext>
            </a:extLst>
          </p:cNvPr>
          <p:cNvSpPr/>
          <p:nvPr/>
        </p:nvSpPr>
        <p:spPr>
          <a:xfrm>
            <a:off x="866851" y="1724940"/>
            <a:ext cx="3900641" cy="183176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Data Dictionary:-</a:t>
            </a:r>
          </a:p>
          <a:p>
            <a:pPr marL="285750" indent="-285750">
              <a:buFont typeface="Wingdings" panose="05000000000000000000" pitchFamily="2" charset="2"/>
              <a:buChar char="§"/>
            </a:pPr>
            <a:endParaRPr lang="en-US" sz="1200" dirty="0">
              <a:solidFill>
                <a:schemeClr val="tx1"/>
              </a:solidFill>
            </a:endParaRPr>
          </a:p>
          <a:p>
            <a:pPr marL="285750" indent="-285750">
              <a:buFont typeface="Wingdings" panose="05000000000000000000" pitchFamily="2" charset="2"/>
              <a:buChar char="§"/>
            </a:pPr>
            <a:r>
              <a:rPr lang="en-US" sz="1200" dirty="0">
                <a:solidFill>
                  <a:schemeClr val="tx1"/>
                </a:solidFill>
              </a:rPr>
              <a:t>Date: The date when the transaction took place</a:t>
            </a:r>
          </a:p>
          <a:p>
            <a:pPr marL="285750" indent="-285750">
              <a:buFont typeface="Wingdings" panose="05000000000000000000" pitchFamily="2" charset="2"/>
              <a:buChar char="§"/>
            </a:pPr>
            <a:r>
              <a:rPr lang="en-US" sz="1200" dirty="0">
                <a:solidFill>
                  <a:schemeClr val="tx1"/>
                </a:solidFill>
              </a:rPr>
              <a:t>Order_id: A unique identifier for each customer order</a:t>
            </a:r>
          </a:p>
          <a:p>
            <a:pPr marL="285750" indent="-285750">
              <a:buFont typeface="Wingdings" panose="05000000000000000000" pitchFamily="2" charset="2"/>
              <a:buChar char="§"/>
            </a:pPr>
            <a:r>
              <a:rPr lang="en-US" sz="1200" dirty="0">
                <a:solidFill>
                  <a:schemeClr val="tx1"/>
                </a:solidFill>
              </a:rPr>
              <a:t>Product: The individual item purchased in the transaction</a:t>
            </a:r>
          </a:p>
        </p:txBody>
      </p:sp>
      <p:sp>
        <p:nvSpPr>
          <p:cNvPr id="3" name="Rectangle 2">
            <a:extLst>
              <a:ext uri="{FF2B5EF4-FFF2-40B4-BE49-F238E27FC236}">
                <a16:creationId xmlns:a16="http://schemas.microsoft.com/office/drawing/2014/main" id="{CC332668-2993-060B-145F-58458D7ED07A}"/>
              </a:ext>
            </a:extLst>
          </p:cNvPr>
          <p:cNvSpPr/>
          <p:nvPr/>
        </p:nvSpPr>
        <p:spPr>
          <a:xfrm>
            <a:off x="5215878" y="1724939"/>
            <a:ext cx="5051177" cy="2304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endParaRPr lang="en-US" sz="1200" dirty="0">
              <a:solidFill>
                <a:schemeClr val="tx1"/>
              </a:solidFill>
            </a:endParaRPr>
          </a:p>
        </p:txBody>
      </p:sp>
      <p:pic>
        <p:nvPicPr>
          <p:cNvPr id="7" name="Picture 6">
            <a:extLst>
              <a:ext uri="{FF2B5EF4-FFF2-40B4-BE49-F238E27FC236}">
                <a16:creationId xmlns:a16="http://schemas.microsoft.com/office/drawing/2014/main" id="{C7AEDDB1-3920-ECF0-8CF5-A17A7A752E4A}"/>
              </a:ext>
            </a:extLst>
          </p:cNvPr>
          <p:cNvPicPr>
            <a:picLocks noChangeAspect="1"/>
          </p:cNvPicPr>
          <p:nvPr/>
        </p:nvPicPr>
        <p:blipFill>
          <a:blip r:embed="rId2"/>
          <a:stretch>
            <a:fillRect/>
          </a:stretch>
        </p:blipFill>
        <p:spPr>
          <a:xfrm>
            <a:off x="5647348" y="1914168"/>
            <a:ext cx="3505970" cy="1447040"/>
          </a:xfrm>
          <a:prstGeom prst="rect">
            <a:avLst/>
          </a:prstGeom>
        </p:spPr>
      </p:pic>
      <p:pic>
        <p:nvPicPr>
          <p:cNvPr id="11" name="Picture 10">
            <a:extLst>
              <a:ext uri="{FF2B5EF4-FFF2-40B4-BE49-F238E27FC236}">
                <a16:creationId xmlns:a16="http://schemas.microsoft.com/office/drawing/2014/main" id="{C1E3FADC-4E5E-50E7-3099-4CFE6B3E1BE4}"/>
              </a:ext>
            </a:extLst>
          </p:cNvPr>
          <p:cNvPicPr>
            <a:picLocks noChangeAspect="1"/>
          </p:cNvPicPr>
          <p:nvPr/>
        </p:nvPicPr>
        <p:blipFill>
          <a:blip r:embed="rId3"/>
          <a:srcRect b="18343"/>
          <a:stretch/>
        </p:blipFill>
        <p:spPr>
          <a:xfrm>
            <a:off x="9491792" y="1974593"/>
            <a:ext cx="2053759" cy="1246560"/>
          </a:xfrm>
          <a:prstGeom prst="rect">
            <a:avLst/>
          </a:prstGeom>
        </p:spPr>
      </p:pic>
      <p:pic>
        <p:nvPicPr>
          <p:cNvPr id="15" name="Picture 14">
            <a:extLst>
              <a:ext uri="{FF2B5EF4-FFF2-40B4-BE49-F238E27FC236}">
                <a16:creationId xmlns:a16="http://schemas.microsoft.com/office/drawing/2014/main" id="{A094E793-4E29-4E76-FE0A-B08CA60BABC4}"/>
              </a:ext>
            </a:extLst>
          </p:cNvPr>
          <p:cNvPicPr>
            <a:picLocks noChangeAspect="1"/>
          </p:cNvPicPr>
          <p:nvPr/>
        </p:nvPicPr>
        <p:blipFill>
          <a:blip r:embed="rId4"/>
          <a:stretch>
            <a:fillRect/>
          </a:stretch>
        </p:blipFill>
        <p:spPr>
          <a:xfrm>
            <a:off x="7011682" y="4218545"/>
            <a:ext cx="3185455" cy="947399"/>
          </a:xfrm>
          <a:prstGeom prst="rect">
            <a:avLst/>
          </a:prstGeom>
        </p:spPr>
      </p:pic>
      <p:sp>
        <p:nvSpPr>
          <p:cNvPr id="16" name="Rectangle 15">
            <a:extLst>
              <a:ext uri="{FF2B5EF4-FFF2-40B4-BE49-F238E27FC236}">
                <a16:creationId xmlns:a16="http://schemas.microsoft.com/office/drawing/2014/main" id="{01640D50-73B2-1DCF-FD44-B0776847DA51}"/>
              </a:ext>
            </a:extLst>
          </p:cNvPr>
          <p:cNvSpPr/>
          <p:nvPr/>
        </p:nvSpPr>
        <p:spPr>
          <a:xfrm>
            <a:off x="939065" y="3582796"/>
            <a:ext cx="3900641" cy="251617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Duplicate Values:-</a:t>
            </a:r>
          </a:p>
          <a:p>
            <a:pPr marL="285750" indent="-285750">
              <a:buFont typeface="Wingdings" panose="05000000000000000000" pitchFamily="2" charset="2"/>
              <a:buChar char="§"/>
            </a:pPr>
            <a:endParaRPr lang="en-US" sz="1200" dirty="0">
              <a:solidFill>
                <a:schemeClr val="tx1"/>
              </a:solidFill>
            </a:endParaRPr>
          </a:p>
          <a:p>
            <a:pPr marL="285750" indent="-285750">
              <a:buFont typeface="Wingdings" panose="05000000000000000000" pitchFamily="2" charset="2"/>
              <a:buChar char="§"/>
            </a:pPr>
            <a:r>
              <a:rPr lang="en-US" sz="1200" dirty="0">
                <a:solidFill>
                  <a:schemeClr val="tx1"/>
                </a:solidFill>
              </a:rPr>
              <a:t>Dropping duplicate rows may not be appropriate as there is no unique identifier for each row.</a:t>
            </a:r>
          </a:p>
          <a:p>
            <a:pPr marL="285750" indent="-285750">
              <a:buFont typeface="Wingdings" panose="05000000000000000000" pitchFamily="2" charset="2"/>
              <a:buChar char="§"/>
            </a:pPr>
            <a:r>
              <a:rPr lang="en-US" sz="1200" dirty="0">
                <a:solidFill>
                  <a:schemeClr val="tx1"/>
                </a:solidFill>
              </a:rPr>
              <a:t>Each row consists of a date, a customer ID, and a product purchased, but the </a:t>
            </a:r>
            <a:r>
              <a:rPr lang="en-US" sz="1200" b="1" dirty="0">
                <a:solidFill>
                  <a:schemeClr val="tx1"/>
                </a:solidFill>
              </a:rPr>
              <a:t>same product can be purchased by multiple customers on the same date</a:t>
            </a:r>
            <a:r>
              <a:rPr lang="en-US" sz="1200" dirty="0">
                <a:solidFill>
                  <a:schemeClr val="tx1"/>
                </a:solidFill>
              </a:rPr>
              <a:t>.</a:t>
            </a:r>
          </a:p>
          <a:p>
            <a:pPr marL="285750" indent="-285750">
              <a:buFont typeface="Wingdings" panose="05000000000000000000" pitchFamily="2" charset="2"/>
              <a:buChar char="§"/>
            </a:pPr>
            <a:r>
              <a:rPr lang="en-US" sz="1200" dirty="0">
                <a:solidFill>
                  <a:schemeClr val="tx1"/>
                </a:solidFill>
              </a:rPr>
              <a:t>If we drop duplicate rows; it may inadvertently remove valid information from the dataset.</a:t>
            </a:r>
          </a:p>
          <a:p>
            <a:pPr marL="285750" indent="-285750">
              <a:buFont typeface="Wingdings" panose="05000000000000000000" pitchFamily="2" charset="2"/>
              <a:buChar char="§"/>
            </a:pPr>
            <a:r>
              <a:rPr lang="en-US" sz="1200" dirty="0">
                <a:solidFill>
                  <a:schemeClr val="tx1"/>
                </a:solidFill>
              </a:rPr>
              <a:t>Hence, </a:t>
            </a:r>
            <a:r>
              <a:rPr lang="en-US" sz="1200" b="1" dirty="0">
                <a:solidFill>
                  <a:schemeClr val="tx1"/>
                </a:solidFill>
              </a:rPr>
              <a:t>duplicate values have not been removed </a:t>
            </a:r>
            <a:r>
              <a:rPr lang="en-US" sz="1200" dirty="0">
                <a:solidFill>
                  <a:schemeClr val="tx1"/>
                </a:solidFill>
              </a:rPr>
              <a:t>from the dataset</a:t>
            </a:r>
          </a:p>
          <a:p>
            <a:pPr marL="285750" indent="-285750">
              <a:buFont typeface="Wingdings" panose="05000000000000000000" pitchFamily="2" charset="2"/>
              <a:buChar char="§"/>
            </a:pPr>
            <a:endParaRPr lang="en-US" sz="1200" dirty="0">
              <a:solidFill>
                <a:schemeClr val="tx1"/>
              </a:solidFill>
            </a:endParaRPr>
          </a:p>
        </p:txBody>
      </p:sp>
    </p:spTree>
    <p:extLst>
      <p:ext uri="{BB962C8B-B14F-4D97-AF65-F5344CB8AC3E}">
        <p14:creationId xmlns:p14="http://schemas.microsoft.com/office/powerpoint/2010/main" val="2286718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E198F-4463-F6D6-C80C-8C7725731D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E1B57D-2FBE-BC82-2DF1-3567C646EA7F}"/>
              </a:ext>
            </a:extLst>
          </p:cNvPr>
          <p:cNvSpPr>
            <a:spLocks noGrp="1"/>
          </p:cNvSpPr>
          <p:nvPr>
            <p:ph type="title"/>
          </p:nvPr>
        </p:nvSpPr>
        <p:spPr/>
        <p:txBody>
          <a:bodyPr/>
          <a:lstStyle/>
          <a:p>
            <a:r>
              <a:rPr lang="en-IN" dirty="0"/>
              <a:t>DATA SUMMARY (2/2)</a:t>
            </a:r>
          </a:p>
        </p:txBody>
      </p:sp>
      <p:sp>
        <p:nvSpPr>
          <p:cNvPr id="4" name="Rectangle 3">
            <a:extLst>
              <a:ext uri="{FF2B5EF4-FFF2-40B4-BE49-F238E27FC236}">
                <a16:creationId xmlns:a16="http://schemas.microsoft.com/office/drawing/2014/main" id="{587E3B87-A056-716B-9511-C171A44F930F}"/>
              </a:ext>
            </a:extLst>
          </p:cNvPr>
          <p:cNvSpPr/>
          <p:nvPr/>
        </p:nvSpPr>
        <p:spPr>
          <a:xfrm>
            <a:off x="811618" y="1340808"/>
            <a:ext cx="10817027"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Data Description</a:t>
            </a:r>
          </a:p>
        </p:txBody>
      </p:sp>
      <p:sp>
        <p:nvSpPr>
          <p:cNvPr id="9" name="Rectangle 8">
            <a:extLst>
              <a:ext uri="{FF2B5EF4-FFF2-40B4-BE49-F238E27FC236}">
                <a16:creationId xmlns:a16="http://schemas.microsoft.com/office/drawing/2014/main" id="{B489C009-9D3E-547F-BDCB-C15E819CB4B4}"/>
              </a:ext>
            </a:extLst>
          </p:cNvPr>
          <p:cNvSpPr/>
          <p:nvPr/>
        </p:nvSpPr>
        <p:spPr>
          <a:xfrm>
            <a:off x="811618" y="3943569"/>
            <a:ext cx="10621535"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Data Inference</a:t>
            </a:r>
          </a:p>
        </p:txBody>
      </p:sp>
      <p:sp>
        <p:nvSpPr>
          <p:cNvPr id="11" name="Rectangle 10">
            <a:extLst>
              <a:ext uri="{FF2B5EF4-FFF2-40B4-BE49-F238E27FC236}">
                <a16:creationId xmlns:a16="http://schemas.microsoft.com/office/drawing/2014/main" id="{A592E7D8-F4D4-310A-E088-90B1CE7FED15}"/>
              </a:ext>
            </a:extLst>
          </p:cNvPr>
          <p:cNvSpPr/>
          <p:nvPr/>
        </p:nvSpPr>
        <p:spPr>
          <a:xfrm>
            <a:off x="811618" y="4477407"/>
            <a:ext cx="5284382" cy="2131501"/>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b="1" dirty="0">
                <a:solidFill>
                  <a:schemeClr val="tx1"/>
                </a:solidFill>
              </a:rPr>
              <a:t>Data</a:t>
            </a:r>
            <a:r>
              <a:rPr lang="en-US" sz="1200" dirty="0">
                <a:solidFill>
                  <a:schemeClr val="tx1"/>
                </a:solidFill>
              </a:rPr>
              <a:t>:  Past 3 years.</a:t>
            </a:r>
          </a:p>
          <a:p>
            <a:pPr marL="171450" indent="-171450">
              <a:buFont typeface="Wingdings" panose="05000000000000000000" pitchFamily="2" charset="2"/>
              <a:buChar char="§"/>
            </a:pPr>
            <a:r>
              <a:rPr lang="en-US" sz="1200" b="1" dirty="0">
                <a:solidFill>
                  <a:schemeClr val="tx1"/>
                </a:solidFill>
              </a:rPr>
              <a:t>Dataset</a:t>
            </a:r>
            <a:r>
              <a:rPr lang="en-US" sz="1200" dirty="0">
                <a:solidFill>
                  <a:schemeClr val="tx1"/>
                </a:solidFill>
              </a:rPr>
              <a:t>: 3 columns and 20641 rows</a:t>
            </a:r>
          </a:p>
          <a:p>
            <a:pPr marL="171450" indent="-171450">
              <a:buFont typeface="Wingdings" panose="05000000000000000000" pitchFamily="2" charset="2"/>
              <a:buChar char="§"/>
            </a:pPr>
            <a:r>
              <a:rPr lang="en-US" sz="1200" b="1" dirty="0">
                <a:solidFill>
                  <a:schemeClr val="tx1"/>
                </a:solidFill>
              </a:rPr>
              <a:t>Missing values</a:t>
            </a:r>
            <a:r>
              <a:rPr lang="en-US" sz="1200" dirty="0">
                <a:solidFill>
                  <a:schemeClr val="tx1"/>
                </a:solidFill>
              </a:rPr>
              <a:t>: None</a:t>
            </a:r>
          </a:p>
          <a:p>
            <a:pPr marL="171450" indent="-171450">
              <a:buFont typeface="Wingdings" panose="05000000000000000000" pitchFamily="2" charset="2"/>
              <a:buChar char="§"/>
            </a:pPr>
            <a:r>
              <a:rPr lang="en-US" sz="1200" b="1" dirty="0">
                <a:solidFill>
                  <a:schemeClr val="tx1"/>
                </a:solidFill>
              </a:rPr>
              <a:t>Duplicate values: </a:t>
            </a:r>
            <a:r>
              <a:rPr lang="en-US" sz="1200" dirty="0">
                <a:solidFill>
                  <a:schemeClr val="tx1"/>
                </a:solidFill>
              </a:rPr>
              <a:t>4730 | More than one quantity of a product bought in a single order. Hence, not removed (please refer previous slide)</a:t>
            </a:r>
          </a:p>
          <a:p>
            <a:endParaRPr lang="en-US" sz="1200" dirty="0">
              <a:solidFill>
                <a:schemeClr val="tx1"/>
              </a:solidFill>
            </a:endParaRPr>
          </a:p>
          <a:p>
            <a:pPr marL="171450" indent="-171450">
              <a:buFont typeface="Wingdings" panose="05000000000000000000" pitchFamily="2" charset="2"/>
              <a:buChar char="§"/>
            </a:pPr>
            <a:r>
              <a:rPr lang="en-US" sz="1200" b="1" dirty="0">
                <a:solidFill>
                  <a:schemeClr val="tx1"/>
                </a:solidFill>
              </a:rPr>
              <a:t>Order_id is an identifier </a:t>
            </a:r>
            <a:r>
              <a:rPr lang="en-US" sz="1200" dirty="0">
                <a:solidFill>
                  <a:schemeClr val="tx1"/>
                </a:solidFill>
              </a:rPr>
              <a:t>and finding outliers is meaningless</a:t>
            </a:r>
          </a:p>
          <a:p>
            <a:pPr marL="171450" indent="-171450">
              <a:buFont typeface="Wingdings" panose="05000000000000000000" pitchFamily="2" charset="2"/>
              <a:buChar char="§"/>
            </a:pPr>
            <a:r>
              <a:rPr lang="en-US" sz="1200" dirty="0">
                <a:solidFill>
                  <a:schemeClr val="tx1"/>
                </a:solidFill>
              </a:rPr>
              <a:t>There are a total of </a:t>
            </a:r>
            <a:r>
              <a:rPr lang="en-US" sz="1200" b="1" dirty="0">
                <a:solidFill>
                  <a:schemeClr val="tx1"/>
                </a:solidFill>
              </a:rPr>
              <a:t>37 unique products </a:t>
            </a:r>
            <a:r>
              <a:rPr lang="en-US" sz="1200" dirty="0">
                <a:solidFill>
                  <a:schemeClr val="tx1"/>
                </a:solidFill>
              </a:rPr>
              <a:t>in the Grocery Store, among which </a:t>
            </a:r>
            <a:r>
              <a:rPr lang="en-US" sz="1200" b="1" dirty="0">
                <a:solidFill>
                  <a:schemeClr val="tx1"/>
                </a:solidFill>
              </a:rPr>
              <a:t>poultry </a:t>
            </a:r>
            <a:r>
              <a:rPr lang="en-US" sz="1200" dirty="0">
                <a:solidFill>
                  <a:schemeClr val="tx1"/>
                </a:solidFill>
              </a:rPr>
              <a:t>is the highest sold product.</a:t>
            </a:r>
          </a:p>
          <a:p>
            <a:pPr marL="171450" indent="-171450">
              <a:buFont typeface="Wingdings" panose="05000000000000000000" pitchFamily="2" charset="2"/>
              <a:buChar char="§"/>
            </a:pPr>
            <a:r>
              <a:rPr lang="en-US" sz="1200" dirty="0">
                <a:solidFill>
                  <a:schemeClr val="tx1"/>
                </a:solidFill>
              </a:rPr>
              <a:t>Maximum no. of products were bought on </a:t>
            </a:r>
            <a:r>
              <a:rPr lang="en-US" sz="1200" b="1" dirty="0">
                <a:solidFill>
                  <a:schemeClr val="tx1"/>
                </a:solidFill>
              </a:rPr>
              <a:t>08/02/2019</a:t>
            </a:r>
            <a:r>
              <a:rPr lang="en-US" sz="1200" dirty="0">
                <a:solidFill>
                  <a:schemeClr val="tx1"/>
                </a:solidFill>
              </a:rPr>
              <a:t> (183 items)</a:t>
            </a:r>
          </a:p>
        </p:txBody>
      </p:sp>
      <p:pic>
        <p:nvPicPr>
          <p:cNvPr id="5" name="Picture 4">
            <a:extLst>
              <a:ext uri="{FF2B5EF4-FFF2-40B4-BE49-F238E27FC236}">
                <a16:creationId xmlns:a16="http://schemas.microsoft.com/office/drawing/2014/main" id="{9B197229-5299-CF37-1CFA-9BE3F4413EC9}"/>
              </a:ext>
            </a:extLst>
          </p:cNvPr>
          <p:cNvPicPr>
            <a:picLocks noChangeAspect="1"/>
          </p:cNvPicPr>
          <p:nvPr/>
        </p:nvPicPr>
        <p:blipFill>
          <a:blip r:embed="rId2"/>
          <a:stretch>
            <a:fillRect/>
          </a:stretch>
        </p:blipFill>
        <p:spPr>
          <a:xfrm>
            <a:off x="811618" y="1853736"/>
            <a:ext cx="10743315" cy="1806305"/>
          </a:xfrm>
          <a:prstGeom prst="rect">
            <a:avLst/>
          </a:prstGeom>
        </p:spPr>
      </p:pic>
      <p:sp>
        <p:nvSpPr>
          <p:cNvPr id="6" name="Rectangle 5">
            <a:extLst>
              <a:ext uri="{FF2B5EF4-FFF2-40B4-BE49-F238E27FC236}">
                <a16:creationId xmlns:a16="http://schemas.microsoft.com/office/drawing/2014/main" id="{BE3DB170-E76C-56CC-B807-D683F303A26B}"/>
              </a:ext>
            </a:extLst>
          </p:cNvPr>
          <p:cNvSpPr/>
          <p:nvPr/>
        </p:nvSpPr>
        <p:spPr>
          <a:xfrm>
            <a:off x="6278697" y="4477407"/>
            <a:ext cx="5284382" cy="21315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Assumptions: -</a:t>
            </a:r>
          </a:p>
          <a:p>
            <a:endParaRPr lang="en-US" sz="1200" b="1" dirty="0">
              <a:solidFill>
                <a:schemeClr val="tx1"/>
              </a:solidFill>
            </a:endParaRPr>
          </a:p>
          <a:p>
            <a:pPr marL="171450" indent="-171450">
              <a:buFont typeface="Wingdings" panose="05000000000000000000" pitchFamily="2" charset="2"/>
              <a:buChar char="§"/>
            </a:pPr>
            <a:r>
              <a:rPr lang="en-US" sz="1200" dirty="0">
                <a:solidFill>
                  <a:schemeClr val="tx1"/>
                </a:solidFill>
              </a:rPr>
              <a:t>Data represents a list of items purchased at a grocery store on various dates.</a:t>
            </a:r>
          </a:p>
          <a:p>
            <a:pPr marL="171450" indent="-171450">
              <a:buFont typeface="Wingdings" panose="05000000000000000000" pitchFamily="2" charset="2"/>
              <a:buChar char="§"/>
            </a:pPr>
            <a:r>
              <a:rPr lang="en-US" sz="1200" dirty="0">
                <a:solidFill>
                  <a:schemeClr val="tx1"/>
                </a:solidFill>
              </a:rPr>
              <a:t>Each entry represents a single item purchased.</a:t>
            </a:r>
          </a:p>
          <a:p>
            <a:pPr marL="171450" indent="-171450">
              <a:buFont typeface="Wingdings" panose="05000000000000000000" pitchFamily="2" charset="2"/>
              <a:buChar char="§"/>
            </a:pPr>
            <a:r>
              <a:rPr lang="en-US" sz="1200" dirty="0">
                <a:solidFill>
                  <a:schemeClr val="tx1"/>
                </a:solidFill>
              </a:rPr>
              <a:t>The same item can be purchased by multiple customers on different dates.</a:t>
            </a:r>
          </a:p>
          <a:p>
            <a:pPr marL="171450" indent="-171450">
              <a:buFont typeface="Wingdings" panose="05000000000000000000" pitchFamily="2" charset="2"/>
              <a:buChar char="§"/>
            </a:pPr>
            <a:r>
              <a:rPr lang="en-US" sz="1200" dirty="0">
                <a:solidFill>
                  <a:schemeClr val="tx1"/>
                </a:solidFill>
              </a:rPr>
              <a:t>Duplicated values were not dropped to avoid any loss of information</a:t>
            </a:r>
          </a:p>
        </p:txBody>
      </p:sp>
    </p:spTree>
    <p:extLst>
      <p:ext uri="{BB962C8B-B14F-4D97-AF65-F5344CB8AC3E}">
        <p14:creationId xmlns:p14="http://schemas.microsoft.com/office/powerpoint/2010/main" val="2315213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F9EA3D-CB55-37F1-B952-15A3E14806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A9B973-FD76-4BC1-A58C-597CE0948119}"/>
              </a:ext>
            </a:extLst>
          </p:cNvPr>
          <p:cNvSpPr>
            <a:spLocks noGrp="1"/>
          </p:cNvSpPr>
          <p:nvPr>
            <p:ph type="title"/>
          </p:nvPr>
        </p:nvSpPr>
        <p:spPr/>
        <p:txBody>
          <a:bodyPr>
            <a:normAutofit/>
          </a:bodyPr>
          <a:lstStyle/>
          <a:p>
            <a:r>
              <a:rPr lang="en-IN" dirty="0"/>
              <a:t>EXPLORATORY DATA ANALYSIS (1/8)</a:t>
            </a:r>
          </a:p>
        </p:txBody>
      </p:sp>
      <p:sp>
        <p:nvSpPr>
          <p:cNvPr id="4" name="Rectangle 3">
            <a:extLst>
              <a:ext uri="{FF2B5EF4-FFF2-40B4-BE49-F238E27FC236}">
                <a16:creationId xmlns:a16="http://schemas.microsoft.com/office/drawing/2014/main" id="{EFC86148-5830-0081-65B4-3CFD84D4C659}"/>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Univariate Analysis</a:t>
            </a:r>
          </a:p>
        </p:txBody>
      </p:sp>
      <p:sp>
        <p:nvSpPr>
          <p:cNvPr id="8" name="Rectangle 7">
            <a:extLst>
              <a:ext uri="{FF2B5EF4-FFF2-40B4-BE49-F238E27FC236}">
                <a16:creationId xmlns:a16="http://schemas.microsoft.com/office/drawing/2014/main" id="{2410722F-E0FC-7584-74F3-040505C95634}"/>
              </a:ext>
            </a:extLst>
          </p:cNvPr>
          <p:cNvSpPr/>
          <p:nvPr/>
        </p:nvSpPr>
        <p:spPr>
          <a:xfrm>
            <a:off x="8374642" y="1910781"/>
            <a:ext cx="3172022" cy="467289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Product:-</a:t>
            </a:r>
          </a:p>
          <a:p>
            <a:pPr marL="171450" indent="-171450">
              <a:buFont typeface="Wingdings" panose="05000000000000000000" pitchFamily="2" charset="2"/>
              <a:buChar char="§"/>
            </a:pPr>
            <a:r>
              <a:rPr lang="en-US" sz="1200" dirty="0">
                <a:solidFill>
                  <a:schemeClr val="tx1"/>
                </a:solidFill>
              </a:rPr>
              <a:t>Poultry dominates the item list purchased, followed by Soda &amp; Cereals</a:t>
            </a:r>
          </a:p>
          <a:p>
            <a:pPr marL="171450" indent="-171450">
              <a:buFont typeface="Wingdings" panose="05000000000000000000" pitchFamily="2" charset="2"/>
              <a:buChar char="§"/>
            </a:pPr>
            <a:r>
              <a:rPr lang="en-US" sz="1200" dirty="0">
                <a:solidFill>
                  <a:schemeClr val="tx1"/>
                </a:solidFill>
              </a:rPr>
              <a:t>Top 3 products – poultry, soda, cereals</a:t>
            </a:r>
          </a:p>
          <a:p>
            <a:endParaRPr lang="en-US" sz="1200" b="1" dirty="0">
              <a:solidFill>
                <a:schemeClr val="tx1"/>
              </a:solidFill>
            </a:endParaRPr>
          </a:p>
          <a:p>
            <a:r>
              <a:rPr lang="en-US" sz="1200" b="1" dirty="0">
                <a:solidFill>
                  <a:schemeClr val="tx1"/>
                </a:solidFill>
              </a:rPr>
              <a:t>Order ID:-</a:t>
            </a:r>
          </a:p>
          <a:p>
            <a:pPr marL="171450" indent="-171450">
              <a:buFont typeface="Wingdings" panose="05000000000000000000" pitchFamily="2" charset="2"/>
              <a:buChar char="§"/>
            </a:pPr>
            <a:r>
              <a:rPr lang="en-US" sz="1200" dirty="0">
                <a:solidFill>
                  <a:schemeClr val="tx1"/>
                </a:solidFill>
              </a:rPr>
              <a:t>Since, it is an identifier, its distribution is meaningless</a:t>
            </a:r>
          </a:p>
          <a:p>
            <a:endParaRPr lang="en-US" sz="1200" b="1" dirty="0">
              <a:solidFill>
                <a:schemeClr val="tx1"/>
              </a:solidFill>
            </a:endParaRPr>
          </a:p>
          <a:p>
            <a:r>
              <a:rPr lang="en-US" sz="1200" b="1" dirty="0">
                <a:solidFill>
                  <a:schemeClr val="tx1"/>
                </a:solidFill>
              </a:rPr>
              <a:t>Date:-</a:t>
            </a:r>
          </a:p>
          <a:p>
            <a:pPr marL="171450" indent="-171450">
              <a:buFont typeface="Wingdings" panose="05000000000000000000" pitchFamily="2" charset="2"/>
              <a:buChar char="§"/>
            </a:pPr>
            <a:r>
              <a:rPr lang="en-US" sz="1200" dirty="0">
                <a:solidFill>
                  <a:schemeClr val="tx1"/>
                </a:solidFill>
              </a:rPr>
              <a:t>Distribution of date is meaningless.</a:t>
            </a:r>
          </a:p>
          <a:p>
            <a:pPr marL="171450" indent="-171450">
              <a:buFont typeface="Wingdings" panose="05000000000000000000" pitchFamily="2" charset="2"/>
              <a:buChar char="§"/>
            </a:pPr>
            <a:r>
              <a:rPr lang="en-US" sz="1200" dirty="0">
                <a:solidFill>
                  <a:schemeClr val="tx1"/>
                </a:solidFill>
              </a:rPr>
              <a:t>Bivariate analysis with Date would be covered under Trends section</a:t>
            </a:r>
          </a:p>
        </p:txBody>
      </p:sp>
      <p:pic>
        <p:nvPicPr>
          <p:cNvPr id="17" name="Picture 16">
            <a:extLst>
              <a:ext uri="{FF2B5EF4-FFF2-40B4-BE49-F238E27FC236}">
                <a16:creationId xmlns:a16="http://schemas.microsoft.com/office/drawing/2014/main" id="{FBF16293-3024-141F-739C-32C7D36B719D}"/>
              </a:ext>
            </a:extLst>
          </p:cNvPr>
          <p:cNvPicPr>
            <a:picLocks noChangeAspect="1"/>
          </p:cNvPicPr>
          <p:nvPr/>
        </p:nvPicPr>
        <p:blipFill>
          <a:blip r:embed="rId3"/>
          <a:srcRect r="1194"/>
          <a:stretch/>
        </p:blipFill>
        <p:spPr>
          <a:xfrm>
            <a:off x="877349" y="1671145"/>
            <a:ext cx="7144146" cy="5076494"/>
          </a:xfrm>
          <a:prstGeom prst="rect">
            <a:avLst/>
          </a:prstGeom>
        </p:spPr>
      </p:pic>
    </p:spTree>
    <p:extLst>
      <p:ext uri="{BB962C8B-B14F-4D97-AF65-F5344CB8AC3E}">
        <p14:creationId xmlns:p14="http://schemas.microsoft.com/office/powerpoint/2010/main" val="629360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55B320-7029-F3CC-9999-C38AF64256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FB039-F2F2-4C8B-CF93-CB3C75F82D93}"/>
              </a:ext>
            </a:extLst>
          </p:cNvPr>
          <p:cNvSpPr>
            <a:spLocks noGrp="1"/>
          </p:cNvSpPr>
          <p:nvPr>
            <p:ph type="title"/>
          </p:nvPr>
        </p:nvSpPr>
        <p:spPr/>
        <p:txBody>
          <a:bodyPr>
            <a:normAutofit/>
          </a:bodyPr>
          <a:lstStyle/>
          <a:p>
            <a:r>
              <a:rPr lang="en-IN" dirty="0"/>
              <a:t>EXPLORATORY DATA ANALYSIS (2/8)</a:t>
            </a:r>
          </a:p>
        </p:txBody>
      </p:sp>
      <p:sp>
        <p:nvSpPr>
          <p:cNvPr id="4" name="Rectangle 3">
            <a:extLst>
              <a:ext uri="{FF2B5EF4-FFF2-40B4-BE49-F238E27FC236}">
                <a16:creationId xmlns:a16="http://schemas.microsoft.com/office/drawing/2014/main" id="{A06A7D49-10C2-12B1-E44A-727C26FDCE79}"/>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Bivariate/Multivariate Analysis</a:t>
            </a:r>
          </a:p>
        </p:txBody>
      </p:sp>
      <p:sp>
        <p:nvSpPr>
          <p:cNvPr id="8" name="Rectangle 7">
            <a:extLst>
              <a:ext uri="{FF2B5EF4-FFF2-40B4-BE49-F238E27FC236}">
                <a16:creationId xmlns:a16="http://schemas.microsoft.com/office/drawing/2014/main" id="{DCB91E4A-5FAA-4086-6B07-0210A727E0AA}"/>
              </a:ext>
            </a:extLst>
          </p:cNvPr>
          <p:cNvSpPr/>
          <p:nvPr/>
        </p:nvSpPr>
        <p:spPr>
          <a:xfrm>
            <a:off x="8374642" y="1910781"/>
            <a:ext cx="3172022" cy="467289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Even though the data suggests a sharp fall in each of the product orders (poultry, soda, cereals), it cannot be ascertained as the data for 2020 is not compete (only till Q1). </a:t>
            </a:r>
            <a:r>
              <a:rPr lang="en-US" sz="1200" b="1" dirty="0">
                <a:solidFill>
                  <a:schemeClr val="tx1"/>
                </a:solidFill>
              </a:rPr>
              <a:t>Interpolating</a:t>
            </a:r>
            <a:r>
              <a:rPr lang="en-US" sz="1200" dirty="0">
                <a:solidFill>
                  <a:schemeClr val="tx1"/>
                </a:solidFill>
              </a:rPr>
              <a:t> the data may suggest a slight </a:t>
            </a:r>
            <a:r>
              <a:rPr lang="en-US" sz="1200" b="1" dirty="0">
                <a:solidFill>
                  <a:schemeClr val="tx1"/>
                </a:solidFill>
              </a:rPr>
              <a:t>decline on the overall trend</a:t>
            </a:r>
            <a:r>
              <a:rPr lang="en-US" sz="1200" dirty="0">
                <a:solidFill>
                  <a:schemeClr val="tx1"/>
                </a:solidFill>
              </a:rPr>
              <a:t>.</a:t>
            </a:r>
          </a:p>
          <a:p>
            <a:pPr marL="171450" indent="-171450">
              <a:buFont typeface="Wingdings" panose="05000000000000000000" pitchFamily="2" charset="2"/>
              <a:buChar char="§"/>
            </a:pPr>
            <a:endParaRPr lang="en-US" sz="1200" b="1" dirty="0">
              <a:solidFill>
                <a:schemeClr val="tx1"/>
              </a:solidFill>
            </a:endParaRPr>
          </a:p>
          <a:p>
            <a:pPr marL="171450" indent="-171450">
              <a:buFont typeface="Wingdings" panose="05000000000000000000" pitchFamily="2" charset="2"/>
              <a:buChar char="§"/>
            </a:pPr>
            <a:r>
              <a:rPr lang="en-US" sz="1200" b="1" dirty="0">
                <a:solidFill>
                  <a:schemeClr val="tx1"/>
                </a:solidFill>
              </a:rPr>
              <a:t>Poultry</a:t>
            </a:r>
            <a:r>
              <a:rPr lang="en-US" sz="1200" dirty="0">
                <a:solidFill>
                  <a:schemeClr val="tx1"/>
                </a:solidFill>
              </a:rPr>
              <a:t> – stable orders in 2018 &amp; 2019</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b="1" dirty="0">
                <a:solidFill>
                  <a:schemeClr val="tx1"/>
                </a:solidFill>
              </a:rPr>
              <a:t>Soda</a:t>
            </a:r>
            <a:r>
              <a:rPr lang="en-US" sz="1200" dirty="0">
                <a:solidFill>
                  <a:schemeClr val="tx1"/>
                </a:solidFill>
              </a:rPr>
              <a:t> – slight increase in orders from 2018 to 2019</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 </a:t>
            </a:r>
            <a:r>
              <a:rPr lang="en-US" sz="1200" b="1" dirty="0">
                <a:solidFill>
                  <a:schemeClr val="tx1"/>
                </a:solidFill>
              </a:rPr>
              <a:t>Cereals</a:t>
            </a:r>
            <a:r>
              <a:rPr lang="en-US" sz="1200" dirty="0">
                <a:solidFill>
                  <a:schemeClr val="tx1"/>
                </a:solidFill>
              </a:rPr>
              <a:t> – Sharp decline seen in orders from 2018 to 2019</a:t>
            </a:r>
          </a:p>
        </p:txBody>
      </p:sp>
      <p:pic>
        <p:nvPicPr>
          <p:cNvPr id="7" name="Picture 6">
            <a:extLst>
              <a:ext uri="{FF2B5EF4-FFF2-40B4-BE49-F238E27FC236}">
                <a16:creationId xmlns:a16="http://schemas.microsoft.com/office/drawing/2014/main" id="{6004E495-5BCE-9D4A-997A-0C91D576BAD6}"/>
              </a:ext>
            </a:extLst>
          </p:cNvPr>
          <p:cNvPicPr>
            <a:picLocks noChangeAspect="1"/>
          </p:cNvPicPr>
          <p:nvPr/>
        </p:nvPicPr>
        <p:blipFill>
          <a:blip r:embed="rId3"/>
          <a:stretch>
            <a:fillRect/>
          </a:stretch>
        </p:blipFill>
        <p:spPr>
          <a:xfrm>
            <a:off x="978410" y="1766882"/>
            <a:ext cx="7025602" cy="4672899"/>
          </a:xfrm>
          <a:prstGeom prst="rect">
            <a:avLst/>
          </a:prstGeom>
        </p:spPr>
      </p:pic>
    </p:spTree>
    <p:extLst>
      <p:ext uri="{BB962C8B-B14F-4D97-AF65-F5344CB8AC3E}">
        <p14:creationId xmlns:p14="http://schemas.microsoft.com/office/powerpoint/2010/main" val="3195284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4313C3-54EE-4635-3CDF-F44310A2F3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0EA995-426D-1152-6E3B-1FDD19FF0501}"/>
              </a:ext>
            </a:extLst>
          </p:cNvPr>
          <p:cNvSpPr>
            <a:spLocks noGrp="1"/>
          </p:cNvSpPr>
          <p:nvPr>
            <p:ph type="title"/>
          </p:nvPr>
        </p:nvSpPr>
        <p:spPr/>
        <p:txBody>
          <a:bodyPr>
            <a:normAutofit/>
          </a:bodyPr>
          <a:lstStyle/>
          <a:p>
            <a:r>
              <a:rPr lang="en-IN" dirty="0"/>
              <a:t>EXPLORATORY DATA ANALYSIS (3/8)</a:t>
            </a:r>
          </a:p>
        </p:txBody>
      </p:sp>
      <p:sp>
        <p:nvSpPr>
          <p:cNvPr id="4" name="Rectangle 3">
            <a:extLst>
              <a:ext uri="{FF2B5EF4-FFF2-40B4-BE49-F238E27FC236}">
                <a16:creationId xmlns:a16="http://schemas.microsoft.com/office/drawing/2014/main" id="{8A9AAC2F-8A36-E5C4-5EA0-64D728CE91CA}"/>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Bivariate/Multivariate Analysis – Yearly Trends</a:t>
            </a:r>
          </a:p>
        </p:txBody>
      </p:sp>
      <p:sp>
        <p:nvSpPr>
          <p:cNvPr id="8" name="Rectangle 7">
            <a:extLst>
              <a:ext uri="{FF2B5EF4-FFF2-40B4-BE49-F238E27FC236}">
                <a16:creationId xmlns:a16="http://schemas.microsoft.com/office/drawing/2014/main" id="{804417BA-014C-2B76-0492-8E8768366690}"/>
              </a:ext>
            </a:extLst>
          </p:cNvPr>
          <p:cNvSpPr/>
          <p:nvPr/>
        </p:nvSpPr>
        <p:spPr>
          <a:xfrm>
            <a:off x="8374642" y="1910781"/>
            <a:ext cx="3172022" cy="467289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Products sold in 2018 &amp; 2019 remained fairly stable at around 9300-9500 orders</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The chart shows a decline, but cannot be ascertained as data is not complete for 2020 (data till Q1 only)</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However, if we interpolate, it may imply 2020 observing decline in the order trend. However, this is just a conjecture &amp; cannot be ascertained at this moment. Time series forecasting techniques can be deployed to establish a level of confidence in this conjecture.</a:t>
            </a:r>
          </a:p>
        </p:txBody>
      </p:sp>
      <p:pic>
        <p:nvPicPr>
          <p:cNvPr id="5" name="Picture 4">
            <a:extLst>
              <a:ext uri="{FF2B5EF4-FFF2-40B4-BE49-F238E27FC236}">
                <a16:creationId xmlns:a16="http://schemas.microsoft.com/office/drawing/2014/main" id="{0F527A0D-FAC7-1AB2-D277-C13B95D0FD68}"/>
              </a:ext>
            </a:extLst>
          </p:cNvPr>
          <p:cNvPicPr>
            <a:picLocks noChangeAspect="1"/>
          </p:cNvPicPr>
          <p:nvPr/>
        </p:nvPicPr>
        <p:blipFill>
          <a:blip r:embed="rId3"/>
          <a:stretch>
            <a:fillRect/>
          </a:stretch>
        </p:blipFill>
        <p:spPr>
          <a:xfrm>
            <a:off x="1001454" y="1866832"/>
            <a:ext cx="6849298" cy="4392273"/>
          </a:xfrm>
          <a:prstGeom prst="rect">
            <a:avLst/>
          </a:prstGeom>
        </p:spPr>
      </p:pic>
    </p:spTree>
    <p:extLst>
      <p:ext uri="{BB962C8B-B14F-4D97-AF65-F5344CB8AC3E}">
        <p14:creationId xmlns:p14="http://schemas.microsoft.com/office/powerpoint/2010/main" val="1380666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7F6FA-0F89-F6DB-423E-30F33701DC9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587D1D-66FB-9356-DDD7-87C53156D14F}"/>
              </a:ext>
            </a:extLst>
          </p:cNvPr>
          <p:cNvSpPr>
            <a:spLocks noGrp="1"/>
          </p:cNvSpPr>
          <p:nvPr>
            <p:ph type="title"/>
          </p:nvPr>
        </p:nvSpPr>
        <p:spPr/>
        <p:txBody>
          <a:bodyPr>
            <a:normAutofit/>
          </a:bodyPr>
          <a:lstStyle/>
          <a:p>
            <a:r>
              <a:rPr lang="en-IN" dirty="0"/>
              <a:t>EXPLORATORY DATA ANALYSIS (4/8)</a:t>
            </a:r>
          </a:p>
        </p:txBody>
      </p:sp>
      <p:sp>
        <p:nvSpPr>
          <p:cNvPr id="4" name="Rectangle 3">
            <a:extLst>
              <a:ext uri="{FF2B5EF4-FFF2-40B4-BE49-F238E27FC236}">
                <a16:creationId xmlns:a16="http://schemas.microsoft.com/office/drawing/2014/main" id="{053EBF6A-6153-4965-44D4-8FA334E94594}"/>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Bivariate/Multivariate Analysis – Quarterly Trends</a:t>
            </a:r>
          </a:p>
        </p:txBody>
      </p:sp>
      <p:sp>
        <p:nvSpPr>
          <p:cNvPr id="8" name="Rectangle 7">
            <a:extLst>
              <a:ext uri="{FF2B5EF4-FFF2-40B4-BE49-F238E27FC236}">
                <a16:creationId xmlns:a16="http://schemas.microsoft.com/office/drawing/2014/main" id="{3B6C0E06-1CF9-54E2-E29C-976655ABEA75}"/>
              </a:ext>
            </a:extLst>
          </p:cNvPr>
          <p:cNvSpPr/>
          <p:nvPr/>
        </p:nvSpPr>
        <p:spPr>
          <a:xfrm>
            <a:off x="8374642" y="1910781"/>
            <a:ext cx="3172022" cy="467289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Products sold in 2018 over Q1 through Q4 was fairly stable</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Products sold in 2019 Q1 &amp; Q2 were similar to 2018, however, a sharp fall observed in 2019 Q3 &amp; Q4.</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Poor performance &amp; further decline extended till 2020 Q1.</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Data clearly suggest a fall in performance, requiring immediate attention.</a:t>
            </a:r>
          </a:p>
        </p:txBody>
      </p:sp>
      <p:pic>
        <p:nvPicPr>
          <p:cNvPr id="6" name="Picture 5">
            <a:extLst>
              <a:ext uri="{FF2B5EF4-FFF2-40B4-BE49-F238E27FC236}">
                <a16:creationId xmlns:a16="http://schemas.microsoft.com/office/drawing/2014/main" id="{12F32707-7C01-B2CF-2C15-061367210FB3}"/>
              </a:ext>
            </a:extLst>
          </p:cNvPr>
          <p:cNvPicPr>
            <a:picLocks noChangeAspect="1"/>
          </p:cNvPicPr>
          <p:nvPr/>
        </p:nvPicPr>
        <p:blipFill>
          <a:blip r:embed="rId3"/>
          <a:stretch>
            <a:fillRect/>
          </a:stretch>
        </p:blipFill>
        <p:spPr>
          <a:xfrm>
            <a:off x="823893" y="2087355"/>
            <a:ext cx="7111298" cy="4112646"/>
          </a:xfrm>
          <a:prstGeom prst="rect">
            <a:avLst/>
          </a:prstGeom>
        </p:spPr>
      </p:pic>
    </p:spTree>
    <p:extLst>
      <p:ext uri="{BB962C8B-B14F-4D97-AF65-F5344CB8AC3E}">
        <p14:creationId xmlns:p14="http://schemas.microsoft.com/office/powerpoint/2010/main" val="26969762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86EC-B160-2676-8A45-E8ADBA839A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DE034A-188C-09ED-BA42-35371B9E0530}"/>
              </a:ext>
            </a:extLst>
          </p:cNvPr>
          <p:cNvSpPr>
            <a:spLocks noGrp="1"/>
          </p:cNvSpPr>
          <p:nvPr>
            <p:ph type="title"/>
          </p:nvPr>
        </p:nvSpPr>
        <p:spPr/>
        <p:txBody>
          <a:bodyPr>
            <a:normAutofit/>
          </a:bodyPr>
          <a:lstStyle/>
          <a:p>
            <a:r>
              <a:rPr lang="en-IN" dirty="0"/>
              <a:t>EXPLORATORY DATA ANALYSIS (5/8)</a:t>
            </a:r>
          </a:p>
        </p:txBody>
      </p:sp>
      <p:sp>
        <p:nvSpPr>
          <p:cNvPr id="4" name="Rectangle 3">
            <a:extLst>
              <a:ext uri="{FF2B5EF4-FFF2-40B4-BE49-F238E27FC236}">
                <a16:creationId xmlns:a16="http://schemas.microsoft.com/office/drawing/2014/main" id="{F0D10C20-82E2-A688-A9AF-3BF73F446650}"/>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Bivariate/Multivariate Analysis – Monthly Trends</a:t>
            </a:r>
          </a:p>
        </p:txBody>
      </p:sp>
      <p:sp>
        <p:nvSpPr>
          <p:cNvPr id="8" name="Rectangle 7">
            <a:extLst>
              <a:ext uri="{FF2B5EF4-FFF2-40B4-BE49-F238E27FC236}">
                <a16:creationId xmlns:a16="http://schemas.microsoft.com/office/drawing/2014/main" id="{311894F5-2B16-B14B-9D1E-2E784994D486}"/>
              </a:ext>
            </a:extLst>
          </p:cNvPr>
          <p:cNvSpPr/>
          <p:nvPr/>
        </p:nvSpPr>
        <p:spPr>
          <a:xfrm>
            <a:off x="8374642" y="1910781"/>
            <a:ext cx="3172022" cy="467289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Monthly trend is erratic &amp; suggests no pattern</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No seasonality observed across the year</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This makes sense also since most of the products sold are FMCG, that have pretty much the same demand all round the year.</a:t>
            </a:r>
          </a:p>
        </p:txBody>
      </p:sp>
      <p:pic>
        <p:nvPicPr>
          <p:cNvPr id="5" name="Picture 4">
            <a:extLst>
              <a:ext uri="{FF2B5EF4-FFF2-40B4-BE49-F238E27FC236}">
                <a16:creationId xmlns:a16="http://schemas.microsoft.com/office/drawing/2014/main" id="{EB692CC2-DC8A-B811-6215-7D6BB53D9FE0}"/>
              </a:ext>
            </a:extLst>
          </p:cNvPr>
          <p:cNvPicPr>
            <a:picLocks noChangeAspect="1"/>
          </p:cNvPicPr>
          <p:nvPr/>
        </p:nvPicPr>
        <p:blipFill>
          <a:blip r:embed="rId3"/>
          <a:stretch>
            <a:fillRect/>
          </a:stretch>
        </p:blipFill>
        <p:spPr>
          <a:xfrm>
            <a:off x="582274" y="2048022"/>
            <a:ext cx="7588560" cy="4339623"/>
          </a:xfrm>
          <a:prstGeom prst="rect">
            <a:avLst/>
          </a:prstGeom>
        </p:spPr>
      </p:pic>
    </p:spTree>
    <p:extLst>
      <p:ext uri="{BB962C8B-B14F-4D97-AF65-F5344CB8AC3E}">
        <p14:creationId xmlns:p14="http://schemas.microsoft.com/office/powerpoint/2010/main" val="2246210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08357-5201-BB17-34A3-8D875E881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FE129B-F8CC-D692-D913-DAC35BE75C41}"/>
              </a:ext>
            </a:extLst>
          </p:cNvPr>
          <p:cNvSpPr>
            <a:spLocks noGrp="1"/>
          </p:cNvSpPr>
          <p:nvPr>
            <p:ph type="title"/>
          </p:nvPr>
        </p:nvSpPr>
        <p:spPr/>
        <p:txBody>
          <a:bodyPr>
            <a:normAutofit/>
          </a:bodyPr>
          <a:lstStyle/>
          <a:p>
            <a:r>
              <a:rPr lang="en-IN" dirty="0"/>
              <a:t>EXPLORATORY DATA ANALYSIS (6/8)</a:t>
            </a:r>
          </a:p>
        </p:txBody>
      </p:sp>
      <p:sp>
        <p:nvSpPr>
          <p:cNvPr id="4" name="Rectangle 3">
            <a:extLst>
              <a:ext uri="{FF2B5EF4-FFF2-40B4-BE49-F238E27FC236}">
                <a16:creationId xmlns:a16="http://schemas.microsoft.com/office/drawing/2014/main" id="{CA20F78D-242F-7473-EF55-CC4CF49E41CA}"/>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Bivariate/Multivariate Analysis – Weekday Trends</a:t>
            </a:r>
          </a:p>
        </p:txBody>
      </p:sp>
      <p:sp>
        <p:nvSpPr>
          <p:cNvPr id="8" name="Rectangle 7">
            <a:extLst>
              <a:ext uri="{FF2B5EF4-FFF2-40B4-BE49-F238E27FC236}">
                <a16:creationId xmlns:a16="http://schemas.microsoft.com/office/drawing/2014/main" id="{2DD00E62-C2D1-AD33-20DD-0DEF2DF9784E}"/>
              </a:ext>
            </a:extLst>
          </p:cNvPr>
          <p:cNvSpPr/>
          <p:nvPr/>
        </p:nvSpPr>
        <p:spPr>
          <a:xfrm>
            <a:off x="8374642" y="1910781"/>
            <a:ext cx="3172022" cy="467289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Products sold on Sunday is the highest, which makes sense as it is an off day for most of the working people</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Friday is the second highest after Sunday, suggesting people buying Friday evening as they gear up for the weekend. </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Lowest no. of products are sold on Monday.</a:t>
            </a:r>
          </a:p>
        </p:txBody>
      </p:sp>
      <p:pic>
        <p:nvPicPr>
          <p:cNvPr id="6" name="Picture 5">
            <a:extLst>
              <a:ext uri="{FF2B5EF4-FFF2-40B4-BE49-F238E27FC236}">
                <a16:creationId xmlns:a16="http://schemas.microsoft.com/office/drawing/2014/main" id="{4058EBF9-0C4B-A41D-587C-163125CDD867}"/>
              </a:ext>
            </a:extLst>
          </p:cNvPr>
          <p:cNvPicPr>
            <a:picLocks noChangeAspect="1"/>
          </p:cNvPicPr>
          <p:nvPr/>
        </p:nvPicPr>
        <p:blipFill>
          <a:blip r:embed="rId3"/>
          <a:stretch>
            <a:fillRect/>
          </a:stretch>
        </p:blipFill>
        <p:spPr>
          <a:xfrm>
            <a:off x="823893" y="1910781"/>
            <a:ext cx="7497258" cy="4413802"/>
          </a:xfrm>
          <a:prstGeom prst="rect">
            <a:avLst/>
          </a:prstGeom>
        </p:spPr>
      </p:pic>
    </p:spTree>
    <p:extLst>
      <p:ext uri="{BB962C8B-B14F-4D97-AF65-F5344CB8AC3E}">
        <p14:creationId xmlns:p14="http://schemas.microsoft.com/office/powerpoint/2010/main" val="22556182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1C0D5-2DE7-5BE8-A83F-39DB6B6ABD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D750F-708F-A4DD-C767-54B9C84D6E5A}"/>
              </a:ext>
            </a:extLst>
          </p:cNvPr>
          <p:cNvSpPr>
            <a:spLocks noGrp="1"/>
          </p:cNvSpPr>
          <p:nvPr>
            <p:ph type="title"/>
          </p:nvPr>
        </p:nvSpPr>
        <p:spPr/>
        <p:txBody>
          <a:bodyPr/>
          <a:lstStyle/>
          <a:p>
            <a:r>
              <a:rPr lang="en-IN" dirty="0"/>
              <a:t>BUSINESS CONTEXT &amp; PROBLEM STATEMENT</a:t>
            </a:r>
          </a:p>
        </p:txBody>
      </p:sp>
      <p:sp>
        <p:nvSpPr>
          <p:cNvPr id="4" name="Rectangle 3">
            <a:extLst>
              <a:ext uri="{FF2B5EF4-FFF2-40B4-BE49-F238E27FC236}">
                <a16:creationId xmlns:a16="http://schemas.microsoft.com/office/drawing/2014/main" id="{D48437E9-8D7B-1000-4ED7-E6443D28F389}"/>
              </a:ext>
            </a:extLst>
          </p:cNvPr>
          <p:cNvSpPr/>
          <p:nvPr/>
        </p:nvSpPr>
        <p:spPr>
          <a:xfrm>
            <a:off x="811619" y="1832456"/>
            <a:ext cx="10641407"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Business Context</a:t>
            </a:r>
          </a:p>
        </p:txBody>
      </p:sp>
      <p:sp>
        <p:nvSpPr>
          <p:cNvPr id="5" name="Rectangle 4">
            <a:extLst>
              <a:ext uri="{FF2B5EF4-FFF2-40B4-BE49-F238E27FC236}">
                <a16:creationId xmlns:a16="http://schemas.microsoft.com/office/drawing/2014/main" id="{E6FC6EEF-887C-3099-00DF-262990FC9BAF}"/>
              </a:ext>
            </a:extLst>
          </p:cNvPr>
          <p:cNvSpPr/>
          <p:nvPr/>
        </p:nvSpPr>
        <p:spPr>
          <a:xfrm>
            <a:off x="811619" y="3930701"/>
            <a:ext cx="10641407"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Problem Statement / Objective</a:t>
            </a:r>
          </a:p>
        </p:txBody>
      </p:sp>
      <p:sp>
        <p:nvSpPr>
          <p:cNvPr id="6" name="Rectangle 5">
            <a:extLst>
              <a:ext uri="{FF2B5EF4-FFF2-40B4-BE49-F238E27FC236}">
                <a16:creationId xmlns:a16="http://schemas.microsoft.com/office/drawing/2014/main" id="{4B802888-102F-4A08-C22F-61710D59BDD0}"/>
              </a:ext>
            </a:extLst>
          </p:cNvPr>
          <p:cNvSpPr/>
          <p:nvPr/>
        </p:nvSpPr>
        <p:spPr>
          <a:xfrm>
            <a:off x="811619" y="2328443"/>
            <a:ext cx="10568763" cy="12086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IN" sz="1400" dirty="0">
                <a:solidFill>
                  <a:schemeClr val="tx1"/>
                </a:solidFill>
              </a:rPr>
              <a:t>Automobile Parts Manufacturing Company – Sells </a:t>
            </a:r>
            <a:r>
              <a:rPr lang="en-US" sz="1400" b="0" i="0" dirty="0">
                <a:solidFill>
                  <a:srgbClr val="000000"/>
                </a:solidFill>
                <a:effectLst/>
                <a:latin typeface="Inter"/>
              </a:rPr>
              <a:t>products to a diverse range of customers for the past three years</a:t>
            </a:r>
            <a:endParaRPr lang="en-IN" sz="1400" dirty="0">
              <a:solidFill>
                <a:schemeClr val="tx1"/>
              </a:solidFill>
            </a:endParaRPr>
          </a:p>
          <a:p>
            <a:pPr marL="285750" indent="-285750">
              <a:buFont typeface="Wingdings" panose="05000000000000000000" pitchFamily="2" charset="2"/>
              <a:buChar char="§"/>
            </a:pPr>
            <a:r>
              <a:rPr lang="en-US" sz="1400" dirty="0">
                <a:solidFill>
                  <a:schemeClr val="tx1"/>
                </a:solidFill>
              </a:rPr>
              <a:t>Wish to leverage Analytics &amp; uncover hidden patterns and trends in their customer transactions</a:t>
            </a:r>
          </a:p>
          <a:p>
            <a:pPr marL="285750" indent="-285750">
              <a:buFont typeface="Wingdings" panose="05000000000000000000" pitchFamily="2" charset="2"/>
              <a:buChar char="§"/>
            </a:pPr>
            <a:r>
              <a:rPr lang="en-US" sz="1400" b="0" i="0" dirty="0">
                <a:solidFill>
                  <a:srgbClr val="000000"/>
                </a:solidFill>
                <a:effectLst/>
                <a:latin typeface="Inter"/>
              </a:rPr>
              <a:t>Aims to better understand customer behavior, improve customer segmentation, and implement targeted marketing strategies </a:t>
            </a:r>
          </a:p>
          <a:p>
            <a:pPr marL="285750" indent="-285750">
              <a:buFont typeface="Wingdings" panose="05000000000000000000" pitchFamily="2" charset="2"/>
              <a:buChar char="§"/>
            </a:pPr>
            <a:r>
              <a:rPr lang="en-US" sz="1400" b="0" i="0" dirty="0">
                <a:solidFill>
                  <a:srgbClr val="000000"/>
                </a:solidFill>
                <a:effectLst/>
                <a:latin typeface="Inter"/>
              </a:rPr>
              <a:t>Carry out Customer</a:t>
            </a:r>
            <a:r>
              <a:rPr lang="en-US" sz="1400" dirty="0">
                <a:solidFill>
                  <a:schemeClr val="tx1"/>
                </a:solidFill>
              </a:rPr>
              <a:t> Segmentation using RFM analysis</a:t>
            </a:r>
          </a:p>
          <a:p>
            <a:pPr marL="285750" indent="-285750">
              <a:buFont typeface="Wingdings" panose="05000000000000000000" pitchFamily="2" charset="2"/>
              <a:buChar char="§"/>
            </a:pPr>
            <a:r>
              <a:rPr lang="en-US" sz="1400" dirty="0">
                <a:solidFill>
                  <a:schemeClr val="tx1"/>
                </a:solidFill>
              </a:rPr>
              <a:t>Ultimate goal is to </a:t>
            </a:r>
            <a:r>
              <a:rPr lang="en-US" sz="1400" b="0" i="0" dirty="0">
                <a:solidFill>
                  <a:srgbClr val="000000"/>
                </a:solidFill>
                <a:effectLst/>
                <a:latin typeface="Inter"/>
              </a:rPr>
              <a:t>enhance customer satisfaction, while, driving revenue growth by offering more personalized and efficient services.</a:t>
            </a:r>
            <a:endParaRPr lang="en-IN" sz="1400" dirty="0">
              <a:solidFill>
                <a:schemeClr val="tx1"/>
              </a:solidFill>
            </a:endParaRPr>
          </a:p>
        </p:txBody>
      </p:sp>
      <p:sp>
        <p:nvSpPr>
          <p:cNvPr id="7" name="Rectangle 6">
            <a:extLst>
              <a:ext uri="{FF2B5EF4-FFF2-40B4-BE49-F238E27FC236}">
                <a16:creationId xmlns:a16="http://schemas.microsoft.com/office/drawing/2014/main" id="{B8603F56-2EB0-22ED-7390-475CD7D9F02E}"/>
              </a:ext>
            </a:extLst>
          </p:cNvPr>
          <p:cNvSpPr/>
          <p:nvPr/>
        </p:nvSpPr>
        <p:spPr>
          <a:xfrm>
            <a:off x="811618" y="4426689"/>
            <a:ext cx="10568763" cy="103516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400" dirty="0">
                <a:solidFill>
                  <a:schemeClr val="tx1"/>
                </a:solidFill>
              </a:rPr>
              <a:t>Identify underlying patterns in customer purchasing behavior</a:t>
            </a:r>
          </a:p>
          <a:p>
            <a:pPr marL="285750" indent="-285750">
              <a:buFont typeface="Wingdings" panose="05000000000000000000" pitchFamily="2" charset="2"/>
              <a:buChar char="§"/>
            </a:pPr>
            <a:r>
              <a:rPr lang="en-US" sz="1400" dirty="0">
                <a:solidFill>
                  <a:schemeClr val="tx1"/>
                </a:solidFill>
              </a:rPr>
              <a:t>Segment customers based on their transactional data</a:t>
            </a:r>
          </a:p>
          <a:p>
            <a:pPr marL="285750" indent="-285750">
              <a:buFont typeface="Wingdings" panose="05000000000000000000" pitchFamily="2" charset="2"/>
              <a:buChar char="§"/>
            </a:pPr>
            <a:r>
              <a:rPr lang="en-US" sz="1400" dirty="0">
                <a:solidFill>
                  <a:schemeClr val="tx1"/>
                </a:solidFill>
              </a:rPr>
              <a:t>Provide actionable insights to optimize the company's marketing efforts</a:t>
            </a:r>
          </a:p>
          <a:p>
            <a:pPr marL="285750" indent="-285750">
              <a:buFont typeface="Wingdings" panose="05000000000000000000" pitchFamily="2" charset="2"/>
              <a:buChar char="§"/>
            </a:pPr>
            <a:r>
              <a:rPr lang="en-US" sz="1400" dirty="0">
                <a:solidFill>
                  <a:schemeClr val="tx1"/>
                </a:solidFill>
              </a:rPr>
              <a:t>Recommend personalized marketing strategies for each customer segment to maximize sales and customer retention</a:t>
            </a:r>
            <a:endParaRPr lang="en-IN" sz="1400" dirty="0">
              <a:solidFill>
                <a:schemeClr val="tx1"/>
              </a:solidFill>
            </a:endParaRPr>
          </a:p>
        </p:txBody>
      </p:sp>
    </p:spTree>
    <p:extLst>
      <p:ext uri="{BB962C8B-B14F-4D97-AF65-F5344CB8AC3E}">
        <p14:creationId xmlns:p14="http://schemas.microsoft.com/office/powerpoint/2010/main" val="25342748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B6C415-5CD0-6F91-FA67-F091936918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C3BCAA-8B60-432A-64B3-8FED6E88464D}"/>
              </a:ext>
            </a:extLst>
          </p:cNvPr>
          <p:cNvSpPr>
            <a:spLocks noGrp="1"/>
          </p:cNvSpPr>
          <p:nvPr>
            <p:ph type="title"/>
          </p:nvPr>
        </p:nvSpPr>
        <p:spPr/>
        <p:txBody>
          <a:bodyPr>
            <a:normAutofit/>
          </a:bodyPr>
          <a:lstStyle/>
          <a:p>
            <a:r>
              <a:rPr lang="en-IN" dirty="0"/>
              <a:t>EXPLORATORY DATA ANALYSIS (7/8)</a:t>
            </a:r>
          </a:p>
        </p:txBody>
      </p:sp>
      <p:sp>
        <p:nvSpPr>
          <p:cNvPr id="4" name="Rectangle 3">
            <a:extLst>
              <a:ext uri="{FF2B5EF4-FFF2-40B4-BE49-F238E27FC236}">
                <a16:creationId xmlns:a16="http://schemas.microsoft.com/office/drawing/2014/main" id="{699898E2-DACA-C785-231E-28BA0C4E9404}"/>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Key Takeaways</a:t>
            </a:r>
          </a:p>
        </p:txBody>
      </p:sp>
      <p:sp>
        <p:nvSpPr>
          <p:cNvPr id="7" name="Rectangle 6">
            <a:extLst>
              <a:ext uri="{FF2B5EF4-FFF2-40B4-BE49-F238E27FC236}">
                <a16:creationId xmlns:a16="http://schemas.microsoft.com/office/drawing/2014/main" id="{3198B06C-A607-5578-AE03-D10A7435846A}"/>
              </a:ext>
            </a:extLst>
          </p:cNvPr>
          <p:cNvSpPr/>
          <p:nvPr/>
        </p:nvSpPr>
        <p:spPr>
          <a:xfrm>
            <a:off x="4892475" y="3234368"/>
            <a:ext cx="2636112" cy="62535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Top 3 Products Sold – Poultry, Soda, Cereals</a:t>
            </a:r>
            <a:endParaRPr lang="en-US" sz="1200" dirty="0">
              <a:solidFill>
                <a:schemeClr val="tx1"/>
              </a:solidFill>
            </a:endParaRPr>
          </a:p>
        </p:txBody>
      </p:sp>
      <p:sp>
        <p:nvSpPr>
          <p:cNvPr id="9" name="Rectangle 8">
            <a:extLst>
              <a:ext uri="{FF2B5EF4-FFF2-40B4-BE49-F238E27FC236}">
                <a16:creationId xmlns:a16="http://schemas.microsoft.com/office/drawing/2014/main" id="{1006AE89-1CF6-D536-ABBB-3561C39B85FD}"/>
              </a:ext>
            </a:extLst>
          </p:cNvPr>
          <p:cNvSpPr/>
          <p:nvPr/>
        </p:nvSpPr>
        <p:spPr>
          <a:xfrm>
            <a:off x="8058190" y="3234368"/>
            <a:ext cx="2636112" cy="62535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Poultry, Soda – stable/increasing trend in sales; Cereals – declining trend</a:t>
            </a:r>
            <a:endParaRPr lang="en-US" sz="1200" dirty="0">
              <a:solidFill>
                <a:schemeClr val="tx1"/>
              </a:solidFill>
            </a:endParaRPr>
          </a:p>
        </p:txBody>
      </p:sp>
      <p:sp>
        <p:nvSpPr>
          <p:cNvPr id="11" name="Rectangle 10">
            <a:extLst>
              <a:ext uri="{FF2B5EF4-FFF2-40B4-BE49-F238E27FC236}">
                <a16:creationId xmlns:a16="http://schemas.microsoft.com/office/drawing/2014/main" id="{8B473024-9216-9215-1C60-8CC728BF5AEA}"/>
              </a:ext>
            </a:extLst>
          </p:cNvPr>
          <p:cNvSpPr/>
          <p:nvPr/>
        </p:nvSpPr>
        <p:spPr>
          <a:xfrm>
            <a:off x="1665183" y="4819922"/>
            <a:ext cx="2636112" cy="62535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No monthly seasonal trend</a:t>
            </a:r>
            <a:endParaRPr lang="en-US" sz="1200" dirty="0">
              <a:solidFill>
                <a:schemeClr val="tx1"/>
              </a:solidFill>
            </a:endParaRPr>
          </a:p>
        </p:txBody>
      </p:sp>
      <p:sp>
        <p:nvSpPr>
          <p:cNvPr id="12" name="Rectangle 11">
            <a:extLst>
              <a:ext uri="{FF2B5EF4-FFF2-40B4-BE49-F238E27FC236}">
                <a16:creationId xmlns:a16="http://schemas.microsoft.com/office/drawing/2014/main" id="{15DD47B1-E53C-6F52-9AA6-06C325EE8F81}"/>
              </a:ext>
            </a:extLst>
          </p:cNvPr>
          <p:cNvSpPr/>
          <p:nvPr/>
        </p:nvSpPr>
        <p:spPr>
          <a:xfrm>
            <a:off x="4900267" y="4825564"/>
            <a:ext cx="2636112" cy="61971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Sunday &amp; Friday record maximum sales relative to other days</a:t>
            </a:r>
            <a:endParaRPr lang="en-US" sz="1200" dirty="0">
              <a:solidFill>
                <a:schemeClr val="tx1"/>
              </a:solidFill>
            </a:endParaRPr>
          </a:p>
        </p:txBody>
      </p:sp>
      <p:sp>
        <p:nvSpPr>
          <p:cNvPr id="14" name="Rectangle 13">
            <a:extLst>
              <a:ext uri="{FF2B5EF4-FFF2-40B4-BE49-F238E27FC236}">
                <a16:creationId xmlns:a16="http://schemas.microsoft.com/office/drawing/2014/main" id="{B85A2A00-E2A9-8618-52F7-5E22C0025B9A}"/>
              </a:ext>
            </a:extLst>
          </p:cNvPr>
          <p:cNvSpPr/>
          <p:nvPr/>
        </p:nvSpPr>
        <p:spPr>
          <a:xfrm>
            <a:off x="8065982" y="4819922"/>
            <a:ext cx="2628320" cy="62794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Monday records lowest sales relative to other days</a:t>
            </a:r>
            <a:endParaRPr lang="en-US" sz="1200" dirty="0">
              <a:solidFill>
                <a:schemeClr val="tx1"/>
              </a:solidFill>
            </a:endParaRPr>
          </a:p>
        </p:txBody>
      </p:sp>
      <p:sp>
        <p:nvSpPr>
          <p:cNvPr id="16" name="Rectangle 15">
            <a:extLst>
              <a:ext uri="{FF2B5EF4-FFF2-40B4-BE49-F238E27FC236}">
                <a16:creationId xmlns:a16="http://schemas.microsoft.com/office/drawing/2014/main" id="{2018D203-A8AD-CB04-CBA2-30953D044323}"/>
              </a:ext>
            </a:extLst>
          </p:cNvPr>
          <p:cNvSpPr/>
          <p:nvPr/>
        </p:nvSpPr>
        <p:spPr>
          <a:xfrm>
            <a:off x="1657390" y="3234368"/>
            <a:ext cx="2636112" cy="625352"/>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Product Sales declining trend from 2019 Q3 onwards</a:t>
            </a:r>
          </a:p>
        </p:txBody>
      </p:sp>
      <p:sp>
        <p:nvSpPr>
          <p:cNvPr id="19" name="Rectangle: Rounded Corners 18">
            <a:extLst>
              <a:ext uri="{FF2B5EF4-FFF2-40B4-BE49-F238E27FC236}">
                <a16:creationId xmlns:a16="http://schemas.microsoft.com/office/drawing/2014/main" id="{BBD7CA3D-3B38-AB63-8896-2D017E594839}"/>
              </a:ext>
            </a:extLst>
          </p:cNvPr>
          <p:cNvSpPr/>
          <p:nvPr/>
        </p:nvSpPr>
        <p:spPr>
          <a:xfrm>
            <a:off x="823893" y="2332767"/>
            <a:ext cx="10657490" cy="3604044"/>
          </a:xfrm>
          <a:prstGeom prst="round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C65EDC19-9A29-7FFE-DCEA-9D353660540D}"/>
              </a:ext>
            </a:extLst>
          </p:cNvPr>
          <p:cNvSpPr/>
          <p:nvPr/>
        </p:nvSpPr>
        <p:spPr>
          <a:xfrm>
            <a:off x="1417490" y="2208234"/>
            <a:ext cx="1932970" cy="2321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Insights – General</a:t>
            </a:r>
          </a:p>
        </p:txBody>
      </p:sp>
      <p:pic>
        <p:nvPicPr>
          <p:cNvPr id="5" name="Graphic 4" descr="Bar graph with downward trend with solid fill">
            <a:extLst>
              <a:ext uri="{FF2B5EF4-FFF2-40B4-BE49-F238E27FC236}">
                <a16:creationId xmlns:a16="http://schemas.microsoft.com/office/drawing/2014/main" id="{E0E43DFE-8287-4177-9B3C-6D0969CE7F0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87615" y="2554870"/>
            <a:ext cx="647470" cy="647470"/>
          </a:xfrm>
          <a:prstGeom prst="rect">
            <a:avLst/>
          </a:prstGeom>
        </p:spPr>
      </p:pic>
      <p:pic>
        <p:nvPicPr>
          <p:cNvPr id="8" name="Graphic 7" descr="Podium with solid fill">
            <a:extLst>
              <a:ext uri="{FF2B5EF4-FFF2-40B4-BE49-F238E27FC236}">
                <a16:creationId xmlns:a16="http://schemas.microsoft.com/office/drawing/2014/main" id="{362415CB-A872-C846-73C7-5C370EC694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6796" y="2554870"/>
            <a:ext cx="647470" cy="647470"/>
          </a:xfrm>
          <a:prstGeom prst="rect">
            <a:avLst/>
          </a:prstGeom>
        </p:spPr>
      </p:pic>
      <p:pic>
        <p:nvPicPr>
          <p:cNvPr id="15" name="Graphic 14" descr="Puzzle pieces with solid fill">
            <a:extLst>
              <a:ext uri="{FF2B5EF4-FFF2-40B4-BE49-F238E27FC236}">
                <a16:creationId xmlns:a16="http://schemas.microsoft.com/office/drawing/2014/main" id="{C8C1A7F3-8127-4EEF-40EE-816FE8CF59C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77447" y="2440420"/>
            <a:ext cx="797597" cy="797597"/>
          </a:xfrm>
          <a:prstGeom prst="rect">
            <a:avLst/>
          </a:prstGeom>
        </p:spPr>
      </p:pic>
      <p:pic>
        <p:nvPicPr>
          <p:cNvPr id="27" name="Graphic 26" descr="Close with solid fill">
            <a:extLst>
              <a:ext uri="{FF2B5EF4-FFF2-40B4-BE49-F238E27FC236}">
                <a16:creationId xmlns:a16="http://schemas.microsoft.com/office/drawing/2014/main" id="{ED163CE6-880B-47A0-0A84-32195145521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558390" y="4164905"/>
            <a:ext cx="676695" cy="676695"/>
          </a:xfrm>
          <a:prstGeom prst="rect">
            <a:avLst/>
          </a:prstGeom>
        </p:spPr>
      </p:pic>
      <p:pic>
        <p:nvPicPr>
          <p:cNvPr id="30" name="Graphic 29" descr="Shopping cart with solid fill">
            <a:extLst>
              <a:ext uri="{FF2B5EF4-FFF2-40B4-BE49-F238E27FC236}">
                <a16:creationId xmlns:a16="http://schemas.microsoft.com/office/drawing/2014/main" id="{48F0AB89-09EC-5391-5AE9-30BDF9DC4BA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884694" y="4192028"/>
            <a:ext cx="649572" cy="649572"/>
          </a:xfrm>
          <a:prstGeom prst="rect">
            <a:avLst/>
          </a:prstGeom>
        </p:spPr>
      </p:pic>
      <p:pic>
        <p:nvPicPr>
          <p:cNvPr id="35" name="Graphic 34" descr="Teacher with solid fill">
            <a:extLst>
              <a:ext uri="{FF2B5EF4-FFF2-40B4-BE49-F238E27FC236}">
                <a16:creationId xmlns:a16="http://schemas.microsoft.com/office/drawing/2014/main" id="{A6C9702E-8691-24C0-1200-D17E51936CE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977447" y="4090680"/>
            <a:ext cx="750920" cy="750920"/>
          </a:xfrm>
          <a:prstGeom prst="rect">
            <a:avLst/>
          </a:prstGeom>
        </p:spPr>
      </p:pic>
    </p:spTree>
    <p:extLst>
      <p:ext uri="{BB962C8B-B14F-4D97-AF65-F5344CB8AC3E}">
        <p14:creationId xmlns:p14="http://schemas.microsoft.com/office/powerpoint/2010/main" val="4222024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318766-9D52-A238-B025-D27D170794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10B9F2-4CAC-DB6B-68DC-BC928310306A}"/>
              </a:ext>
            </a:extLst>
          </p:cNvPr>
          <p:cNvSpPr>
            <a:spLocks noGrp="1"/>
          </p:cNvSpPr>
          <p:nvPr>
            <p:ph type="title"/>
          </p:nvPr>
        </p:nvSpPr>
        <p:spPr/>
        <p:txBody>
          <a:bodyPr>
            <a:normAutofit/>
          </a:bodyPr>
          <a:lstStyle/>
          <a:p>
            <a:r>
              <a:rPr lang="en-IN" dirty="0"/>
              <a:t>EXPLORATORY DATA ANALYSIS (8/8)</a:t>
            </a:r>
          </a:p>
        </p:txBody>
      </p:sp>
      <p:pic>
        <p:nvPicPr>
          <p:cNvPr id="8" name="Picture 7" descr="Two colleagues planning on board with sticky notes">
            <a:extLst>
              <a:ext uri="{FF2B5EF4-FFF2-40B4-BE49-F238E27FC236}">
                <a16:creationId xmlns:a16="http://schemas.microsoft.com/office/drawing/2014/main" id="{BD6C39DC-2544-953E-F0D4-C8C9BBF65C8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3733274" y="1206895"/>
            <a:ext cx="8458725" cy="5641903"/>
          </a:xfrm>
          <a:prstGeom prst="rect">
            <a:avLst/>
          </a:prstGeom>
        </p:spPr>
      </p:pic>
      <p:sp>
        <p:nvSpPr>
          <p:cNvPr id="10" name="Rectangle 9">
            <a:extLst>
              <a:ext uri="{FF2B5EF4-FFF2-40B4-BE49-F238E27FC236}">
                <a16:creationId xmlns:a16="http://schemas.microsoft.com/office/drawing/2014/main" id="{F268F5C2-EFD3-33A8-B420-AA335D3263BF}"/>
              </a:ext>
            </a:extLst>
          </p:cNvPr>
          <p:cNvSpPr/>
          <p:nvPr/>
        </p:nvSpPr>
        <p:spPr>
          <a:xfrm>
            <a:off x="1508673" y="2086699"/>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Investigate Causes of Overall Sales Decline </a:t>
            </a:r>
            <a:r>
              <a:rPr lang="en-US" sz="1200" dirty="0">
                <a:solidFill>
                  <a:schemeClr val="tx1"/>
                </a:solidFill>
              </a:rPr>
              <a:t>since Q3 2019 and implement corrective strategies such as refreshed product offerings or targeted promotions</a:t>
            </a:r>
          </a:p>
        </p:txBody>
      </p:sp>
      <p:sp>
        <p:nvSpPr>
          <p:cNvPr id="22" name="Rectangle 21">
            <a:extLst>
              <a:ext uri="{FF2B5EF4-FFF2-40B4-BE49-F238E27FC236}">
                <a16:creationId xmlns:a16="http://schemas.microsoft.com/office/drawing/2014/main" id="{2C4F8878-5A39-D54F-4A4F-DE89710EC547}"/>
              </a:ext>
            </a:extLst>
          </p:cNvPr>
          <p:cNvSpPr/>
          <p:nvPr/>
        </p:nvSpPr>
        <p:spPr>
          <a:xfrm>
            <a:off x="1508673" y="2638618"/>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Leverage High-Performing Products like Poultry and Soda </a:t>
            </a:r>
            <a:r>
              <a:rPr lang="en-US" sz="1200" dirty="0">
                <a:solidFill>
                  <a:schemeClr val="tx1"/>
                </a:solidFill>
              </a:rPr>
              <a:t>through prominent shelf placement and bundled offers to boost basket size</a:t>
            </a:r>
          </a:p>
        </p:txBody>
      </p:sp>
      <p:sp>
        <p:nvSpPr>
          <p:cNvPr id="24" name="Rectangle 23">
            <a:extLst>
              <a:ext uri="{FF2B5EF4-FFF2-40B4-BE49-F238E27FC236}">
                <a16:creationId xmlns:a16="http://schemas.microsoft.com/office/drawing/2014/main" id="{3391AF60-84C7-407C-6AF7-56059CFEA43A}"/>
              </a:ext>
            </a:extLst>
          </p:cNvPr>
          <p:cNvSpPr/>
          <p:nvPr/>
        </p:nvSpPr>
        <p:spPr>
          <a:xfrm>
            <a:off x="1508673" y="3190537"/>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Reevaluate Cereals Category </a:t>
            </a:r>
            <a:r>
              <a:rPr lang="en-US" sz="1200" dirty="0">
                <a:solidFill>
                  <a:schemeClr val="tx1"/>
                </a:solidFill>
              </a:rPr>
              <a:t>by analyzing customer preferences, pricing, and competitor offerings to revive sales</a:t>
            </a:r>
          </a:p>
        </p:txBody>
      </p:sp>
      <p:sp>
        <p:nvSpPr>
          <p:cNvPr id="26" name="Rectangle 25">
            <a:extLst>
              <a:ext uri="{FF2B5EF4-FFF2-40B4-BE49-F238E27FC236}">
                <a16:creationId xmlns:a16="http://schemas.microsoft.com/office/drawing/2014/main" id="{72A6F7AC-B138-5223-F9D9-6CDD7E8D89AC}"/>
              </a:ext>
            </a:extLst>
          </p:cNvPr>
          <p:cNvSpPr/>
          <p:nvPr/>
        </p:nvSpPr>
        <p:spPr>
          <a:xfrm>
            <a:off x="1508673" y="3769353"/>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Avoid Overreliance on Seasonal Campaigns</a:t>
            </a:r>
            <a:r>
              <a:rPr lang="en-US" sz="1200" dirty="0">
                <a:solidFill>
                  <a:schemeClr val="tx1"/>
                </a:solidFill>
              </a:rPr>
              <a:t>, as no monthly seasonality exists; instead, maintain consistent promotions year-round</a:t>
            </a:r>
          </a:p>
        </p:txBody>
      </p:sp>
      <p:sp>
        <p:nvSpPr>
          <p:cNvPr id="27" name="Rectangle 26">
            <a:extLst>
              <a:ext uri="{FF2B5EF4-FFF2-40B4-BE49-F238E27FC236}">
                <a16:creationId xmlns:a16="http://schemas.microsoft.com/office/drawing/2014/main" id="{9E53D044-36A8-64CC-BD2E-BD00844C3D57}"/>
              </a:ext>
            </a:extLst>
          </p:cNvPr>
          <p:cNvSpPr/>
          <p:nvPr/>
        </p:nvSpPr>
        <p:spPr>
          <a:xfrm>
            <a:off x="1508673" y="4348169"/>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Focus Promotions on High-Traffic Days (Sunday &amp; Friday) </a:t>
            </a:r>
            <a:r>
              <a:rPr lang="en-US" sz="1200" dirty="0">
                <a:solidFill>
                  <a:schemeClr val="tx1"/>
                </a:solidFill>
              </a:rPr>
              <a:t>to capitalize on peak sales periods and increase average spend</a:t>
            </a:r>
          </a:p>
        </p:txBody>
      </p:sp>
      <p:sp>
        <p:nvSpPr>
          <p:cNvPr id="28" name="Rectangle 27">
            <a:extLst>
              <a:ext uri="{FF2B5EF4-FFF2-40B4-BE49-F238E27FC236}">
                <a16:creationId xmlns:a16="http://schemas.microsoft.com/office/drawing/2014/main" id="{C6643BAD-548B-85D4-6B67-81F8C82D2A40}"/>
              </a:ext>
            </a:extLst>
          </p:cNvPr>
          <p:cNvSpPr/>
          <p:nvPr/>
        </p:nvSpPr>
        <p:spPr>
          <a:xfrm>
            <a:off x="1508673" y="4926985"/>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Introduce Monday-Specific Deals or Loyalty Rewards </a:t>
            </a:r>
            <a:r>
              <a:rPr lang="en-US" sz="1200" dirty="0">
                <a:solidFill>
                  <a:schemeClr val="tx1"/>
                </a:solidFill>
              </a:rPr>
              <a:t>to uplift sales on the lowest-performing day</a:t>
            </a:r>
          </a:p>
        </p:txBody>
      </p:sp>
      <p:sp>
        <p:nvSpPr>
          <p:cNvPr id="30" name="Rectangle 29">
            <a:extLst>
              <a:ext uri="{FF2B5EF4-FFF2-40B4-BE49-F238E27FC236}">
                <a16:creationId xmlns:a16="http://schemas.microsoft.com/office/drawing/2014/main" id="{3CFB55F1-01BC-C397-8331-45FBE2146976}"/>
              </a:ext>
            </a:extLst>
          </p:cNvPr>
          <p:cNvSpPr/>
          <p:nvPr/>
        </p:nvSpPr>
        <p:spPr>
          <a:xfrm>
            <a:off x="1508673" y="5505801"/>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Enhance Inventory Planning for Poultry and Soda</a:t>
            </a:r>
            <a:r>
              <a:rPr lang="en-US" sz="1200" dirty="0">
                <a:solidFill>
                  <a:schemeClr val="tx1"/>
                </a:solidFill>
              </a:rPr>
              <a:t>, ensuring availability during high-demand days to prevent stockouts</a:t>
            </a:r>
          </a:p>
        </p:txBody>
      </p:sp>
      <p:sp>
        <p:nvSpPr>
          <p:cNvPr id="32" name="Rectangle 31">
            <a:extLst>
              <a:ext uri="{FF2B5EF4-FFF2-40B4-BE49-F238E27FC236}">
                <a16:creationId xmlns:a16="http://schemas.microsoft.com/office/drawing/2014/main" id="{18447A99-681D-6B16-5C6B-ADEB77BF0930}"/>
              </a:ext>
            </a:extLst>
          </p:cNvPr>
          <p:cNvSpPr/>
          <p:nvPr/>
        </p:nvSpPr>
        <p:spPr>
          <a:xfrm>
            <a:off x="1508673" y="6078311"/>
            <a:ext cx="6910579" cy="414273"/>
          </a:xfrm>
          <a:prstGeom prst="rect">
            <a:avLst/>
          </a:prstGeom>
          <a:solidFill>
            <a:schemeClr val="accent5">
              <a:lumMod val="20000"/>
              <a:lumOff val="80000"/>
            </a:schemeClr>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Use POS Data for Personalized Offers</a:t>
            </a:r>
            <a:r>
              <a:rPr lang="en-US" sz="1200" dirty="0">
                <a:solidFill>
                  <a:schemeClr val="tx1"/>
                </a:solidFill>
              </a:rPr>
              <a:t>, targeting customers based on purchase history to increase frequency and retention</a:t>
            </a:r>
          </a:p>
        </p:txBody>
      </p:sp>
      <p:sp>
        <p:nvSpPr>
          <p:cNvPr id="33" name="Rectangle 32">
            <a:extLst>
              <a:ext uri="{FF2B5EF4-FFF2-40B4-BE49-F238E27FC236}">
                <a16:creationId xmlns:a16="http://schemas.microsoft.com/office/drawing/2014/main" id="{2B9F7E03-7602-9088-85A1-AE21FB6D45E4}"/>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Business Recommendations</a:t>
            </a:r>
          </a:p>
        </p:txBody>
      </p:sp>
      <p:sp>
        <p:nvSpPr>
          <p:cNvPr id="57" name="Rectangle 56">
            <a:extLst>
              <a:ext uri="{FF2B5EF4-FFF2-40B4-BE49-F238E27FC236}">
                <a16:creationId xmlns:a16="http://schemas.microsoft.com/office/drawing/2014/main" id="{6E2CBFB8-8D33-1C44-8AFD-FFDEB04E6602}"/>
              </a:ext>
            </a:extLst>
          </p:cNvPr>
          <p:cNvSpPr/>
          <p:nvPr/>
        </p:nvSpPr>
        <p:spPr>
          <a:xfrm>
            <a:off x="924181" y="2086699"/>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9" name="Rectangle 58">
            <a:extLst>
              <a:ext uri="{FF2B5EF4-FFF2-40B4-BE49-F238E27FC236}">
                <a16:creationId xmlns:a16="http://schemas.microsoft.com/office/drawing/2014/main" id="{77DC49E1-CAE7-C9A9-E885-1A5765871F6E}"/>
              </a:ext>
            </a:extLst>
          </p:cNvPr>
          <p:cNvSpPr/>
          <p:nvPr/>
        </p:nvSpPr>
        <p:spPr>
          <a:xfrm>
            <a:off x="912935" y="2647151"/>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DBF0DC66-AFF0-C1B7-6E69-F20C1ED8351D}"/>
              </a:ext>
            </a:extLst>
          </p:cNvPr>
          <p:cNvSpPr/>
          <p:nvPr/>
        </p:nvSpPr>
        <p:spPr>
          <a:xfrm>
            <a:off x="912935" y="3190537"/>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0041F95F-782C-63DB-9647-98F9310FFB99}"/>
              </a:ext>
            </a:extLst>
          </p:cNvPr>
          <p:cNvSpPr/>
          <p:nvPr/>
        </p:nvSpPr>
        <p:spPr>
          <a:xfrm>
            <a:off x="912935" y="3769353"/>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3B352264-3360-3E32-57D1-F25ECC0FC770}"/>
              </a:ext>
            </a:extLst>
          </p:cNvPr>
          <p:cNvSpPr/>
          <p:nvPr/>
        </p:nvSpPr>
        <p:spPr>
          <a:xfrm>
            <a:off x="924181" y="4348169"/>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C8DE7B6A-DC5E-D02E-DA66-F11FD36F70D5}"/>
              </a:ext>
            </a:extLst>
          </p:cNvPr>
          <p:cNvSpPr/>
          <p:nvPr/>
        </p:nvSpPr>
        <p:spPr>
          <a:xfrm>
            <a:off x="912935" y="4926984"/>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D9F80BBC-C940-2203-F71C-57BB6091AB25}"/>
              </a:ext>
            </a:extLst>
          </p:cNvPr>
          <p:cNvSpPr/>
          <p:nvPr/>
        </p:nvSpPr>
        <p:spPr>
          <a:xfrm>
            <a:off x="924181" y="5499441"/>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FDCCD13E-D3E9-BF2F-DFFE-4C84872275A9}"/>
              </a:ext>
            </a:extLst>
          </p:cNvPr>
          <p:cNvSpPr/>
          <p:nvPr/>
        </p:nvSpPr>
        <p:spPr>
          <a:xfrm>
            <a:off x="912935" y="6081047"/>
            <a:ext cx="487798" cy="414273"/>
          </a:xfrm>
          <a:prstGeom prst="rect">
            <a:avLst/>
          </a:prstGeom>
          <a:solidFill>
            <a:schemeClr val="bg1"/>
          </a:solidFill>
          <a:scene3d>
            <a:camera prst="orthographicFront"/>
            <a:lightRig rig="threePt" dir="t"/>
          </a:scene3d>
          <a:sp3d>
            <a:bevelT w="50800" h="50800" prst="coolSlant"/>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Graphic 3" descr="Microscope with solid fill">
            <a:extLst>
              <a:ext uri="{FF2B5EF4-FFF2-40B4-BE49-F238E27FC236}">
                <a16:creationId xmlns:a16="http://schemas.microsoft.com/office/drawing/2014/main" id="{07B37B34-8ECA-8582-6B3E-114447D5DC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0943" y="2074694"/>
            <a:ext cx="414273" cy="414273"/>
          </a:xfrm>
          <a:prstGeom prst="rect">
            <a:avLst/>
          </a:prstGeom>
          <a:scene3d>
            <a:camera prst="orthographicFront"/>
            <a:lightRig rig="threePt" dir="t"/>
          </a:scene3d>
          <a:sp3d>
            <a:bevelT w="165100" prst="coolSlant"/>
          </a:sp3d>
        </p:spPr>
      </p:pic>
      <p:pic>
        <p:nvPicPr>
          <p:cNvPr id="5" name="Graphic 4" descr="Star with solid fill">
            <a:extLst>
              <a:ext uri="{FF2B5EF4-FFF2-40B4-BE49-F238E27FC236}">
                <a16:creationId xmlns:a16="http://schemas.microsoft.com/office/drawing/2014/main" id="{9CD095D6-295F-BC4C-BE1F-4CE3DF8564C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4179" y="2589850"/>
            <a:ext cx="487799" cy="487799"/>
          </a:xfrm>
          <a:prstGeom prst="rect">
            <a:avLst/>
          </a:prstGeom>
        </p:spPr>
      </p:pic>
      <p:pic>
        <p:nvPicPr>
          <p:cNvPr id="7" name="Graphic 6" descr="Warning with solid fill">
            <a:extLst>
              <a:ext uri="{FF2B5EF4-FFF2-40B4-BE49-F238E27FC236}">
                <a16:creationId xmlns:a16="http://schemas.microsoft.com/office/drawing/2014/main" id="{7BF3ED22-EBA2-0A7A-7199-6291EF60AE3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6543" y="3206995"/>
            <a:ext cx="418673" cy="418673"/>
          </a:xfrm>
          <a:prstGeom prst="rect">
            <a:avLst/>
          </a:prstGeom>
          <a:scene3d>
            <a:camera prst="orthographicFront"/>
            <a:lightRig rig="threePt" dir="t"/>
          </a:scene3d>
          <a:sp3d>
            <a:bevelT w="50800" h="50800" prst="coolSlant"/>
          </a:sp3d>
        </p:spPr>
      </p:pic>
      <p:pic>
        <p:nvPicPr>
          <p:cNvPr id="12" name="Graphic 11" descr="Target with solid fill">
            <a:extLst>
              <a:ext uri="{FF2B5EF4-FFF2-40B4-BE49-F238E27FC236}">
                <a16:creationId xmlns:a16="http://schemas.microsoft.com/office/drawing/2014/main" id="{E9E85D4D-F713-7ED8-B263-3C5BCCC6689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24180" y="4309622"/>
            <a:ext cx="487798" cy="487798"/>
          </a:xfrm>
          <a:prstGeom prst="rect">
            <a:avLst/>
          </a:prstGeom>
          <a:scene3d>
            <a:camera prst="orthographicFront"/>
            <a:lightRig rig="threePt" dir="t"/>
          </a:scene3d>
          <a:sp3d>
            <a:bevelT w="50800" h="50800" prst="coolSlant"/>
          </a:sp3d>
        </p:spPr>
      </p:pic>
      <p:pic>
        <p:nvPicPr>
          <p:cNvPr id="17" name="Graphic 16" descr="Diamond with solid fill">
            <a:extLst>
              <a:ext uri="{FF2B5EF4-FFF2-40B4-BE49-F238E27FC236}">
                <a16:creationId xmlns:a16="http://schemas.microsoft.com/office/drawing/2014/main" id="{221C5A89-8FB4-18DC-B6A4-855FE555B0B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15255" y="4875330"/>
            <a:ext cx="485478" cy="485478"/>
          </a:xfrm>
          <a:prstGeom prst="rect">
            <a:avLst/>
          </a:prstGeom>
          <a:scene3d>
            <a:camera prst="orthographicFront"/>
            <a:lightRig rig="threePt" dir="t"/>
          </a:scene3d>
          <a:sp3d>
            <a:bevelT w="50800" h="50800" prst="coolSlant"/>
          </a:sp3d>
        </p:spPr>
      </p:pic>
      <p:pic>
        <p:nvPicPr>
          <p:cNvPr id="19" name="Graphic 18" descr="Building with solid fill">
            <a:extLst>
              <a:ext uri="{FF2B5EF4-FFF2-40B4-BE49-F238E27FC236}">
                <a16:creationId xmlns:a16="http://schemas.microsoft.com/office/drawing/2014/main" id="{8DB7E7D2-CB73-15F1-B551-0EFE3FF965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58741" y="5497311"/>
            <a:ext cx="414273" cy="414273"/>
          </a:xfrm>
          <a:prstGeom prst="rect">
            <a:avLst/>
          </a:prstGeom>
          <a:scene3d>
            <a:camera prst="orthographicFront"/>
            <a:lightRig rig="threePt" dir="t"/>
          </a:scene3d>
          <a:sp3d>
            <a:bevelT w="50800" h="50800" prst="coolSlant"/>
          </a:sp3d>
        </p:spPr>
      </p:pic>
      <p:pic>
        <p:nvPicPr>
          <p:cNvPr id="21" name="Graphic 20" descr="Call center with solid fill">
            <a:extLst>
              <a:ext uri="{FF2B5EF4-FFF2-40B4-BE49-F238E27FC236}">
                <a16:creationId xmlns:a16="http://schemas.microsoft.com/office/drawing/2014/main" id="{379EE262-F89D-F7D3-80CA-2D3DAA2B9CB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7993" y="6050217"/>
            <a:ext cx="475771" cy="475771"/>
          </a:xfrm>
          <a:prstGeom prst="rect">
            <a:avLst/>
          </a:prstGeom>
          <a:scene3d>
            <a:camera prst="orthographicFront"/>
            <a:lightRig rig="threePt" dir="t"/>
          </a:scene3d>
          <a:sp3d>
            <a:bevelT w="50800" h="50800" prst="coolSlant"/>
          </a:sp3d>
        </p:spPr>
      </p:pic>
      <p:pic>
        <p:nvPicPr>
          <p:cNvPr id="25" name="Graphic 24" descr="Close with solid fill">
            <a:extLst>
              <a:ext uri="{FF2B5EF4-FFF2-40B4-BE49-F238E27FC236}">
                <a16:creationId xmlns:a16="http://schemas.microsoft.com/office/drawing/2014/main" id="{0C23BEB7-13D8-EBD0-38D6-6413C6A3A69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12935" y="3761618"/>
            <a:ext cx="457200" cy="457200"/>
          </a:xfrm>
          <a:prstGeom prst="rect">
            <a:avLst/>
          </a:prstGeom>
          <a:scene3d>
            <a:camera prst="orthographicFront"/>
            <a:lightRig rig="threePt" dir="t"/>
          </a:scene3d>
          <a:sp3d>
            <a:bevelT w="50800" h="50800" prst="coolSlant"/>
          </a:sp3d>
        </p:spPr>
      </p:pic>
    </p:spTree>
    <p:extLst>
      <p:ext uri="{BB962C8B-B14F-4D97-AF65-F5344CB8AC3E}">
        <p14:creationId xmlns:p14="http://schemas.microsoft.com/office/powerpoint/2010/main" val="13432974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441F0-FB22-8264-0971-8876DE1AC3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982F50-4A5D-4DEF-BDD6-0FF8050249EE}"/>
              </a:ext>
            </a:extLst>
          </p:cNvPr>
          <p:cNvSpPr>
            <a:spLocks noGrp="1"/>
          </p:cNvSpPr>
          <p:nvPr>
            <p:ph type="title"/>
          </p:nvPr>
        </p:nvSpPr>
        <p:spPr/>
        <p:txBody>
          <a:bodyPr>
            <a:normAutofit/>
          </a:bodyPr>
          <a:lstStyle/>
          <a:p>
            <a:r>
              <a:rPr lang="en-IN" dirty="0"/>
              <a:t>MARKET BASKET ANALYSIS (1/5)</a:t>
            </a:r>
          </a:p>
        </p:txBody>
      </p:sp>
      <p:sp>
        <p:nvSpPr>
          <p:cNvPr id="33" name="Rectangle 32">
            <a:extLst>
              <a:ext uri="{FF2B5EF4-FFF2-40B4-BE49-F238E27FC236}">
                <a16:creationId xmlns:a16="http://schemas.microsoft.com/office/drawing/2014/main" id="{A0B77661-AA32-1B2F-CDCD-9CE3744E4B05}"/>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What is Market Basket Analysis?</a:t>
            </a:r>
          </a:p>
        </p:txBody>
      </p:sp>
      <p:sp>
        <p:nvSpPr>
          <p:cNvPr id="83" name="TextBox 82">
            <a:extLst>
              <a:ext uri="{FF2B5EF4-FFF2-40B4-BE49-F238E27FC236}">
                <a16:creationId xmlns:a16="http://schemas.microsoft.com/office/drawing/2014/main" id="{D5C0EA9C-F79F-D2ED-F41C-AD5C4B0DF3BB}"/>
              </a:ext>
            </a:extLst>
          </p:cNvPr>
          <p:cNvSpPr txBox="1"/>
          <p:nvPr/>
        </p:nvSpPr>
        <p:spPr>
          <a:xfrm>
            <a:off x="853204" y="1694620"/>
            <a:ext cx="4630976" cy="5006627"/>
          </a:xfrm>
          <a:prstGeom prst="rect">
            <a:avLst/>
          </a:prstGeom>
          <a:noFill/>
        </p:spPr>
        <p:txBody>
          <a:bodyPr wrap="square">
            <a:spAutoFit/>
          </a:bodyPr>
          <a:lstStyle/>
          <a:p>
            <a:pPr marL="228600" marR="0" lvl="0" indent="-228600" algn="l" defTabSz="914400" rtl="0" eaLnBrk="1" fontAlgn="auto" latinLnBrk="0" hangingPunct="1">
              <a:spcBef>
                <a:spcPts val="1000"/>
              </a:spcBef>
              <a:spcAft>
                <a:spcPts val="0"/>
              </a:spcAft>
              <a:buClrTx/>
              <a:buSzTx/>
              <a:buFont typeface="Wingdings" panose="05000000000000000000" pitchFamily="2" charset="2"/>
              <a:buChar char="§"/>
              <a:tabLst/>
              <a:defRPr/>
            </a:pPr>
            <a:r>
              <a:rPr kumimoji="0" lang="en-US" sz="1200" b="0" i="0" u="none" strike="noStrike" kern="1200" cap="none" spc="0" normalizeH="0" baseline="0" noProof="0" dirty="0">
                <a:ln>
                  <a:noFill/>
                </a:ln>
                <a:solidFill>
                  <a:srgbClr val="000000"/>
                </a:solidFill>
                <a:effectLst/>
                <a:uLnTx/>
                <a:uFillTx/>
                <a:ea typeface="+mn-ea"/>
                <a:cs typeface="+mn-cs"/>
              </a:rPr>
              <a:t>Market Basket Analysis is a techniques used by large retailers to uncover the association between items or to </a:t>
            </a:r>
            <a:r>
              <a:rPr kumimoji="0" lang="en-US" sz="1200" b="1" i="0" u="none" strike="noStrike" kern="1200" cap="none" spc="0" normalizeH="0" baseline="0" noProof="0" dirty="0">
                <a:ln>
                  <a:noFill/>
                </a:ln>
                <a:solidFill>
                  <a:srgbClr val="000000"/>
                </a:solidFill>
                <a:effectLst/>
                <a:uLnTx/>
                <a:uFillTx/>
                <a:ea typeface="+mn-ea"/>
                <a:cs typeface="+mn-cs"/>
              </a:rPr>
              <a:t>identify the relationship between items </a:t>
            </a:r>
            <a:r>
              <a:rPr kumimoji="0" lang="en-US" sz="1200" b="0" i="0" u="none" strike="noStrike" kern="1200" cap="none" spc="0" normalizeH="0" baseline="0" noProof="0" dirty="0">
                <a:ln>
                  <a:noFill/>
                </a:ln>
                <a:solidFill>
                  <a:srgbClr val="000000"/>
                </a:solidFill>
                <a:effectLst/>
                <a:uLnTx/>
                <a:uFillTx/>
                <a:ea typeface="+mn-ea"/>
                <a:cs typeface="+mn-cs"/>
              </a:rPr>
              <a:t>which are bought together more frequently.</a:t>
            </a:r>
          </a:p>
          <a:p>
            <a:pPr marL="228600" marR="0" lvl="0" indent="-228600" algn="l" defTabSz="914400" rtl="0" eaLnBrk="1" fontAlgn="auto" latinLnBrk="0" hangingPunct="1">
              <a:spcBef>
                <a:spcPts val="1000"/>
              </a:spcBef>
              <a:spcAft>
                <a:spcPts val="0"/>
              </a:spcAft>
              <a:buClrTx/>
              <a:buSzTx/>
              <a:buFont typeface="Wingdings" panose="05000000000000000000" pitchFamily="2" charset="2"/>
              <a:buChar char="§"/>
              <a:tabLst/>
              <a:defRPr/>
            </a:pPr>
            <a:r>
              <a:rPr lang="en-US" sz="1200" b="1" dirty="0">
                <a:solidFill>
                  <a:srgbClr val="000000"/>
                </a:solidFill>
              </a:rPr>
              <a:t>Support</a:t>
            </a:r>
            <a:r>
              <a:rPr lang="en-US" sz="1200" dirty="0">
                <a:solidFill>
                  <a:srgbClr val="000000"/>
                </a:solidFill>
              </a:rPr>
              <a:t> – Support measures the frequency of occurrence of an item or itemset within a dataset of transactions. It's the proportion of transactions that contain the specific item or itemset. </a:t>
            </a:r>
            <a:endParaRPr lang="en-US" sz="1200" b="1" dirty="0">
              <a:solidFill>
                <a:srgbClr val="000000"/>
              </a:solidFill>
            </a:endParaRPr>
          </a:p>
          <a:p>
            <a:pPr marL="228600" marR="0" lvl="0" indent="-228600" algn="l" defTabSz="914400" rtl="0" eaLnBrk="1" fontAlgn="auto" latinLnBrk="0" hangingPunct="1">
              <a:spcBef>
                <a:spcPts val="1000"/>
              </a:spcBef>
              <a:spcAft>
                <a:spcPts val="0"/>
              </a:spcAft>
              <a:buClrTx/>
              <a:buSzTx/>
              <a:buFont typeface="Wingdings" panose="05000000000000000000" pitchFamily="2" charset="2"/>
              <a:buChar char="§"/>
              <a:tabLst/>
              <a:defRPr/>
            </a:pPr>
            <a:r>
              <a:rPr lang="en-US" sz="1200" b="1" dirty="0">
                <a:solidFill>
                  <a:srgbClr val="000000"/>
                </a:solidFill>
              </a:rPr>
              <a:t>Confidence</a:t>
            </a:r>
            <a:r>
              <a:rPr lang="en-US" sz="1200" dirty="0">
                <a:solidFill>
                  <a:srgbClr val="000000"/>
                </a:solidFill>
              </a:rPr>
              <a:t> – Confidence quantifies the probability that, given the purchase of an antecedent item, the consequent item is also purchased in the same transaction. It's the ratio of transactions containing both items (antecedent and consequent) to the transactions containing only the antecedent. </a:t>
            </a:r>
          </a:p>
          <a:p>
            <a:pPr marL="228600" marR="0" lvl="0" indent="-228600" algn="l" defTabSz="914400" rtl="0" eaLnBrk="1" fontAlgn="auto" latinLnBrk="0" hangingPunct="1">
              <a:spcBef>
                <a:spcPts val="1000"/>
              </a:spcBef>
              <a:spcAft>
                <a:spcPts val="0"/>
              </a:spcAft>
              <a:buClrTx/>
              <a:buSzTx/>
              <a:buFont typeface="Wingdings" panose="05000000000000000000" pitchFamily="2" charset="2"/>
              <a:buChar char="§"/>
              <a:tabLst/>
              <a:defRPr/>
            </a:pPr>
            <a:r>
              <a:rPr lang="en-US" sz="1200" b="1" dirty="0">
                <a:solidFill>
                  <a:srgbClr val="000000"/>
                </a:solidFill>
              </a:rPr>
              <a:t>Lift</a:t>
            </a:r>
            <a:r>
              <a:rPr lang="en-US" sz="1200" dirty="0">
                <a:solidFill>
                  <a:srgbClr val="000000"/>
                </a:solidFill>
              </a:rPr>
              <a:t> – Lift measures the strength of the association between two items by comparing the observed probability of their co-occurrence to the expected probability if they were independent. It's the ratio of the observed support of the association to the product of the individual supports of the antecedent and consequent. </a:t>
            </a:r>
            <a:endParaRPr lang="en-US" sz="1200" b="1" dirty="0">
              <a:solidFill>
                <a:srgbClr val="000000"/>
              </a:solidFill>
            </a:endParaRPr>
          </a:p>
          <a:p>
            <a:pPr marR="0" lvl="0" algn="l" defTabSz="914400" rtl="0" eaLnBrk="1" fontAlgn="auto" latinLnBrk="0" hangingPunct="1">
              <a:lnSpc>
                <a:spcPct val="110000"/>
              </a:lnSpc>
              <a:spcBef>
                <a:spcPts val="1000"/>
              </a:spcBef>
              <a:spcAft>
                <a:spcPts val="0"/>
              </a:spcAft>
              <a:buClrTx/>
              <a:buSzTx/>
              <a:tabLst/>
              <a:defRPr/>
            </a:pPr>
            <a:r>
              <a:rPr lang="en-US" sz="1200" b="1" dirty="0">
                <a:solidFill>
                  <a:srgbClr val="000000"/>
                </a:solidFill>
              </a:rPr>
              <a:t>Tool Used for Analysis:-</a:t>
            </a:r>
          </a:p>
          <a:p>
            <a:pPr marL="171450" marR="0" lvl="0" indent="-171450" algn="l" defTabSz="914400" rtl="0" eaLnBrk="1" fontAlgn="auto" latinLnBrk="0" hangingPunct="1">
              <a:lnSpc>
                <a:spcPct val="110000"/>
              </a:lnSpc>
              <a:spcBef>
                <a:spcPts val="1000"/>
              </a:spcBef>
              <a:spcAft>
                <a:spcPts val="0"/>
              </a:spcAft>
              <a:buClrTx/>
              <a:buSzTx/>
              <a:buFont typeface="Wingdings" panose="05000000000000000000" pitchFamily="2" charset="2"/>
              <a:buChar char="§"/>
              <a:tabLst/>
              <a:defRPr/>
            </a:pPr>
            <a:r>
              <a:rPr kumimoji="0" lang="en-US" sz="1200" i="0" u="none" strike="noStrike" kern="1200" cap="none" spc="0" normalizeH="0" baseline="0" noProof="0" dirty="0">
                <a:ln>
                  <a:noFill/>
                </a:ln>
                <a:solidFill>
                  <a:srgbClr val="000000"/>
                </a:solidFill>
                <a:effectLst/>
                <a:uLnTx/>
                <a:uFillTx/>
                <a:ea typeface="+mn-ea"/>
                <a:cs typeface="+mn-cs"/>
              </a:rPr>
              <a:t>KNIME, the Konstanz Information Miner, is a free and open-source data analytics, reporting and integration platform</a:t>
            </a:r>
            <a:r>
              <a:rPr kumimoji="0" lang="en-US" sz="1200" b="1" i="0" u="none" strike="noStrike" kern="1200" cap="none" spc="0" normalizeH="0" baseline="0" noProof="0" dirty="0">
                <a:ln>
                  <a:noFill/>
                </a:ln>
                <a:solidFill>
                  <a:srgbClr val="000000"/>
                </a:solidFill>
                <a:effectLst/>
                <a:uLnTx/>
                <a:uFillTx/>
                <a:ea typeface="+mn-ea"/>
                <a:cs typeface="+mn-cs"/>
              </a:rPr>
              <a:t>. </a:t>
            </a:r>
          </a:p>
          <a:p>
            <a:pPr marL="171450" marR="0" lvl="0" indent="-171450" algn="l" defTabSz="914400" rtl="0" eaLnBrk="1" fontAlgn="auto" latinLnBrk="0" hangingPunct="1">
              <a:lnSpc>
                <a:spcPct val="110000"/>
              </a:lnSpc>
              <a:spcBef>
                <a:spcPts val="1000"/>
              </a:spcBef>
              <a:spcAft>
                <a:spcPts val="0"/>
              </a:spcAft>
              <a:buClrTx/>
              <a:buSzTx/>
              <a:buFont typeface="Wingdings" panose="05000000000000000000" pitchFamily="2" charset="2"/>
              <a:buChar char="§"/>
              <a:tabLst/>
              <a:defRPr/>
            </a:pPr>
            <a:r>
              <a:rPr lang="en-US" sz="1200" dirty="0">
                <a:solidFill>
                  <a:srgbClr val="000000"/>
                </a:solidFill>
              </a:rPr>
              <a:t>KNIME shall be used to carry our Market Basket Analysis in subsequent slides</a:t>
            </a:r>
            <a:endParaRPr kumimoji="0" lang="en-US" sz="1200" i="0" u="none" strike="noStrike" kern="1200" cap="none" spc="0" normalizeH="0" baseline="0" noProof="0" dirty="0">
              <a:ln>
                <a:noFill/>
              </a:ln>
              <a:solidFill>
                <a:srgbClr val="000000"/>
              </a:solidFill>
              <a:effectLst/>
              <a:uLnTx/>
              <a:uFillTx/>
              <a:ea typeface="+mn-ea"/>
              <a:cs typeface="+mn-cs"/>
            </a:endParaRPr>
          </a:p>
        </p:txBody>
      </p:sp>
      <p:pic>
        <p:nvPicPr>
          <p:cNvPr id="3" name="Picture 5" descr="A picture containing text, clipart&#10;&#10;Description automatically generated">
            <a:extLst>
              <a:ext uri="{FF2B5EF4-FFF2-40B4-BE49-F238E27FC236}">
                <a16:creationId xmlns:a16="http://schemas.microsoft.com/office/drawing/2014/main" id="{8D2A4285-4382-A928-3AF6-FDA75EE1C137}"/>
              </a:ext>
            </a:extLst>
          </p:cNvPr>
          <p:cNvPicPr>
            <a:picLocks noChangeAspect="1"/>
          </p:cNvPicPr>
          <p:nvPr/>
        </p:nvPicPr>
        <p:blipFill>
          <a:blip r:embed="rId3"/>
          <a:stretch>
            <a:fillRect/>
          </a:stretch>
        </p:blipFill>
        <p:spPr>
          <a:xfrm>
            <a:off x="4446513" y="5342693"/>
            <a:ext cx="707453" cy="182879"/>
          </a:xfrm>
          <a:prstGeom prst="rect">
            <a:avLst/>
          </a:prstGeom>
        </p:spPr>
      </p:pic>
      <p:pic>
        <p:nvPicPr>
          <p:cNvPr id="5" name="Picture 4">
            <a:extLst>
              <a:ext uri="{FF2B5EF4-FFF2-40B4-BE49-F238E27FC236}">
                <a16:creationId xmlns:a16="http://schemas.microsoft.com/office/drawing/2014/main" id="{9FD21D90-37A7-3F54-5B72-23451375340D}"/>
              </a:ext>
            </a:extLst>
          </p:cNvPr>
          <p:cNvPicPr>
            <a:picLocks noChangeAspect="1"/>
          </p:cNvPicPr>
          <p:nvPr/>
        </p:nvPicPr>
        <p:blipFill>
          <a:blip r:embed="rId4"/>
          <a:stretch>
            <a:fillRect/>
          </a:stretch>
        </p:blipFill>
        <p:spPr>
          <a:xfrm>
            <a:off x="5713424" y="2135412"/>
            <a:ext cx="5425304" cy="3207281"/>
          </a:xfrm>
          <a:prstGeom prst="rect">
            <a:avLst/>
          </a:prstGeom>
        </p:spPr>
      </p:pic>
    </p:spTree>
    <p:extLst>
      <p:ext uri="{BB962C8B-B14F-4D97-AF65-F5344CB8AC3E}">
        <p14:creationId xmlns:p14="http://schemas.microsoft.com/office/powerpoint/2010/main" val="32700960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C68D9-F160-8F83-D79B-E0EAD4449E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B0019E-8B72-2DE1-206D-275DED6B074A}"/>
              </a:ext>
            </a:extLst>
          </p:cNvPr>
          <p:cNvSpPr>
            <a:spLocks noGrp="1"/>
          </p:cNvSpPr>
          <p:nvPr>
            <p:ph type="title"/>
          </p:nvPr>
        </p:nvSpPr>
        <p:spPr/>
        <p:txBody>
          <a:bodyPr>
            <a:normAutofit/>
          </a:bodyPr>
          <a:lstStyle/>
          <a:p>
            <a:r>
              <a:rPr lang="en-IN" dirty="0"/>
              <a:t>MARKET BASKET ANALYSIS (2/5)</a:t>
            </a:r>
          </a:p>
        </p:txBody>
      </p:sp>
      <p:sp>
        <p:nvSpPr>
          <p:cNvPr id="33" name="Rectangle 32">
            <a:extLst>
              <a:ext uri="{FF2B5EF4-FFF2-40B4-BE49-F238E27FC236}">
                <a16:creationId xmlns:a16="http://schemas.microsoft.com/office/drawing/2014/main" id="{96822EBD-0B4F-7003-FE44-2EADE7323703}"/>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KNIME Workflow for Market Basket Analysis</a:t>
            </a:r>
          </a:p>
        </p:txBody>
      </p:sp>
      <p:pic>
        <p:nvPicPr>
          <p:cNvPr id="4" name="Picture 3">
            <a:extLst>
              <a:ext uri="{FF2B5EF4-FFF2-40B4-BE49-F238E27FC236}">
                <a16:creationId xmlns:a16="http://schemas.microsoft.com/office/drawing/2014/main" id="{659C9138-347D-488E-D55B-C5A7BE50A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3224" y="2399479"/>
            <a:ext cx="9841253" cy="2273454"/>
          </a:xfrm>
          <a:prstGeom prst="rect">
            <a:avLst/>
          </a:prstGeom>
        </p:spPr>
      </p:pic>
    </p:spTree>
    <p:extLst>
      <p:ext uri="{BB962C8B-B14F-4D97-AF65-F5344CB8AC3E}">
        <p14:creationId xmlns:p14="http://schemas.microsoft.com/office/powerpoint/2010/main" val="3003745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A4047-B428-207B-D321-0BFA62126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BB9C13-3346-07EE-BAA1-2AE9F49BBCE0}"/>
              </a:ext>
            </a:extLst>
          </p:cNvPr>
          <p:cNvSpPr>
            <a:spLocks noGrp="1"/>
          </p:cNvSpPr>
          <p:nvPr>
            <p:ph type="title"/>
          </p:nvPr>
        </p:nvSpPr>
        <p:spPr/>
        <p:txBody>
          <a:bodyPr>
            <a:normAutofit/>
          </a:bodyPr>
          <a:lstStyle/>
          <a:p>
            <a:r>
              <a:rPr lang="en-IN" dirty="0"/>
              <a:t>MARKET BASKET ANALYSIS (3/5)</a:t>
            </a:r>
          </a:p>
        </p:txBody>
      </p:sp>
      <p:sp>
        <p:nvSpPr>
          <p:cNvPr id="33" name="Rectangle 32">
            <a:extLst>
              <a:ext uri="{FF2B5EF4-FFF2-40B4-BE49-F238E27FC236}">
                <a16:creationId xmlns:a16="http://schemas.microsoft.com/office/drawing/2014/main" id="{1B6DFF3C-D5D8-E0D8-B5D8-ADBCD4C12D13}"/>
              </a:ext>
            </a:extLst>
          </p:cNvPr>
          <p:cNvSpPr/>
          <p:nvPr/>
        </p:nvSpPr>
        <p:spPr>
          <a:xfrm>
            <a:off x="823893" y="1210929"/>
            <a:ext cx="5050457"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Threshold Values Used</a:t>
            </a:r>
          </a:p>
        </p:txBody>
      </p:sp>
      <p:sp>
        <p:nvSpPr>
          <p:cNvPr id="6" name="Rectangle 5">
            <a:extLst>
              <a:ext uri="{FF2B5EF4-FFF2-40B4-BE49-F238E27FC236}">
                <a16:creationId xmlns:a16="http://schemas.microsoft.com/office/drawing/2014/main" id="{5A65B509-53A0-EABB-D0B2-2C3892E6D3B1}"/>
              </a:ext>
            </a:extLst>
          </p:cNvPr>
          <p:cNvSpPr/>
          <p:nvPr/>
        </p:nvSpPr>
        <p:spPr>
          <a:xfrm>
            <a:off x="823893" y="1710129"/>
            <a:ext cx="5349949" cy="493639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dirty="0">
                <a:solidFill>
                  <a:schemeClr val="tx1"/>
                </a:solidFill>
              </a:rPr>
              <a:t>The above KNIME Workflow has been used to determine the rule using </a:t>
            </a:r>
            <a:r>
              <a:rPr lang="en-US" sz="1200" b="1" dirty="0">
                <a:solidFill>
                  <a:schemeClr val="tx1"/>
                </a:solidFill>
              </a:rPr>
              <a:t>Association Learner Rule</a:t>
            </a:r>
            <a:r>
              <a:rPr lang="en-US" sz="1200" dirty="0">
                <a:solidFill>
                  <a:schemeClr val="tx1"/>
                </a:solidFill>
              </a:rPr>
              <a:t>.</a:t>
            </a:r>
          </a:p>
          <a:p>
            <a:pPr marL="171450" indent="-171450">
              <a:buFont typeface="Wingdings" panose="05000000000000000000" pitchFamily="2" charset="2"/>
              <a:buChar char="§"/>
            </a:pPr>
            <a:r>
              <a:rPr lang="en-US" sz="1200" dirty="0">
                <a:solidFill>
                  <a:schemeClr val="tx1"/>
                </a:solidFill>
              </a:rPr>
              <a:t>Following Thresholds have been used: -</a:t>
            </a:r>
          </a:p>
          <a:p>
            <a:pPr marL="358775" lvl="1" indent="-171450">
              <a:buFont typeface="Wingdings" panose="05000000000000000000" pitchFamily="2" charset="2"/>
              <a:buChar char="ü"/>
            </a:pPr>
            <a:r>
              <a:rPr lang="en-US" sz="1200" b="1" dirty="0">
                <a:solidFill>
                  <a:schemeClr val="tx1"/>
                </a:solidFill>
              </a:rPr>
              <a:t>Minimum Support </a:t>
            </a:r>
            <a:r>
              <a:rPr lang="en-US" sz="1200" dirty="0">
                <a:solidFill>
                  <a:schemeClr val="tx1"/>
                </a:solidFill>
              </a:rPr>
              <a:t>= 0.05</a:t>
            </a:r>
          </a:p>
          <a:p>
            <a:pPr marL="536575" lvl="2" indent="-171450">
              <a:buFont typeface="Arial" panose="020B0604020202020204" pitchFamily="34" charset="0"/>
              <a:buChar char="•"/>
            </a:pPr>
            <a:r>
              <a:rPr lang="en-US" sz="1200" dirty="0">
                <a:solidFill>
                  <a:schemeClr val="tx1"/>
                </a:solidFill>
              </a:rPr>
              <a:t>Def: The minimum percentage of transactions in which an itemset must appear to be considered frequent.</a:t>
            </a:r>
          </a:p>
          <a:p>
            <a:pPr marL="536575" lvl="2" indent="-171450">
              <a:buFont typeface="Arial" panose="020B0604020202020204" pitchFamily="34" charset="0"/>
              <a:buChar char="•"/>
            </a:pPr>
            <a:r>
              <a:rPr lang="en-US" sz="1200" dirty="0">
                <a:solidFill>
                  <a:schemeClr val="tx1"/>
                </a:solidFill>
              </a:rPr>
              <a:t>Value 0.05 means: The itemset must appear in at least 5% of all transactions.</a:t>
            </a:r>
          </a:p>
          <a:p>
            <a:pPr marL="536575" lvl="2" indent="-171450">
              <a:buFont typeface="Arial" panose="020B0604020202020204" pitchFamily="34" charset="0"/>
              <a:buChar char="•"/>
            </a:pPr>
            <a:r>
              <a:rPr lang="en-US" sz="1200" dirty="0">
                <a:solidFill>
                  <a:schemeClr val="tx1"/>
                </a:solidFill>
              </a:rPr>
              <a:t>Implication: Filters out very rare </a:t>
            </a:r>
            <a:r>
              <a:rPr lang="en-US" sz="1200" dirty="0" err="1">
                <a:solidFill>
                  <a:schemeClr val="tx1"/>
                </a:solidFill>
              </a:rPr>
              <a:t>itemsets</a:t>
            </a:r>
            <a:r>
              <a:rPr lang="en-US" sz="1200" dirty="0">
                <a:solidFill>
                  <a:schemeClr val="tx1"/>
                </a:solidFill>
              </a:rPr>
              <a:t>; Helps focus only on patterns that are relatively common; A lower value gives more rules (including rare ones), while, a higher value gives fewer, more significant rules.</a:t>
            </a:r>
          </a:p>
          <a:p>
            <a:pPr marL="358775" lvl="1" indent="-171450">
              <a:buFont typeface="Wingdings" panose="05000000000000000000" pitchFamily="2" charset="2"/>
              <a:buChar char="ü"/>
            </a:pPr>
            <a:r>
              <a:rPr lang="en-US" sz="1200" b="1" dirty="0">
                <a:solidFill>
                  <a:schemeClr val="tx1"/>
                </a:solidFill>
              </a:rPr>
              <a:t>Minimum Confidence </a:t>
            </a:r>
            <a:r>
              <a:rPr lang="en-US" sz="1200" dirty="0">
                <a:solidFill>
                  <a:schemeClr val="tx1"/>
                </a:solidFill>
              </a:rPr>
              <a:t>= 0.6</a:t>
            </a:r>
            <a:endParaRPr lang="en-US" sz="1200" b="1" dirty="0">
              <a:solidFill>
                <a:schemeClr val="tx1"/>
              </a:solidFill>
            </a:endParaRPr>
          </a:p>
          <a:p>
            <a:pPr marL="536575" lvl="2" indent="-171450">
              <a:buFont typeface="Arial" panose="020B0604020202020204" pitchFamily="34" charset="0"/>
              <a:buChar char="•"/>
            </a:pPr>
            <a:r>
              <a:rPr lang="en-US" sz="1200" dirty="0">
                <a:solidFill>
                  <a:schemeClr val="tx1"/>
                </a:solidFill>
              </a:rPr>
              <a:t>Def: The minimum probability that the consequent occurs given the antecedent.</a:t>
            </a:r>
          </a:p>
          <a:p>
            <a:pPr marL="536575" lvl="2" indent="-171450">
              <a:buFont typeface="Arial" panose="020B0604020202020204" pitchFamily="34" charset="0"/>
              <a:buChar char="•"/>
            </a:pPr>
            <a:r>
              <a:rPr lang="en-US" sz="1200" dirty="0">
                <a:solidFill>
                  <a:schemeClr val="tx1"/>
                </a:solidFill>
              </a:rPr>
              <a:t>Value 0.6 means: At least 60% of the time, when the antecedent items are bought, the consequent item is also bought.</a:t>
            </a:r>
          </a:p>
          <a:p>
            <a:pPr marL="536575" lvl="2" indent="-171450">
              <a:buFont typeface="Arial" panose="020B0604020202020204" pitchFamily="34" charset="0"/>
              <a:buChar char="•"/>
            </a:pPr>
            <a:r>
              <a:rPr lang="en-US" sz="1200" dirty="0">
                <a:solidFill>
                  <a:schemeClr val="tx1"/>
                </a:solidFill>
              </a:rPr>
              <a:t>Implication: Filters out weak or uncertain rules; Ensures the rules one gets are reliable for making recommendations; A higher confidence means stronger and more actionable rules.</a:t>
            </a:r>
            <a:endParaRPr lang="en-US" sz="1200" b="1" dirty="0">
              <a:solidFill>
                <a:schemeClr val="tx1"/>
              </a:solidFill>
            </a:endParaRPr>
          </a:p>
          <a:p>
            <a:pPr marL="358775" lvl="1" indent="-171450">
              <a:buFont typeface="Wingdings" panose="05000000000000000000" pitchFamily="2" charset="2"/>
              <a:buChar char="ü"/>
            </a:pPr>
            <a:r>
              <a:rPr lang="en-US" sz="1200" b="1" dirty="0">
                <a:solidFill>
                  <a:schemeClr val="tx1"/>
                </a:solidFill>
              </a:rPr>
              <a:t>Maximum itemset length </a:t>
            </a:r>
            <a:r>
              <a:rPr lang="en-US" sz="1200" dirty="0">
                <a:solidFill>
                  <a:schemeClr val="tx1"/>
                </a:solidFill>
              </a:rPr>
              <a:t>= 10</a:t>
            </a:r>
          </a:p>
          <a:p>
            <a:pPr marL="536575" lvl="2" indent="-171450">
              <a:buFont typeface="Arial" panose="020B0604020202020204" pitchFamily="34" charset="0"/>
              <a:buChar char="•"/>
            </a:pPr>
            <a:r>
              <a:rPr lang="en-US" sz="1200" dirty="0">
                <a:solidFill>
                  <a:schemeClr val="tx1"/>
                </a:solidFill>
              </a:rPr>
              <a:t>Def: The maximum number of items in any frequent itemset or rule (antecedent + consequent).</a:t>
            </a:r>
          </a:p>
          <a:p>
            <a:pPr marL="536575" lvl="2" indent="-171450">
              <a:buFont typeface="Arial" panose="020B0604020202020204" pitchFamily="34" charset="0"/>
              <a:buChar char="•"/>
            </a:pPr>
            <a:r>
              <a:rPr lang="en-US" sz="1200" dirty="0">
                <a:solidFill>
                  <a:schemeClr val="tx1"/>
                </a:solidFill>
              </a:rPr>
              <a:t>Value 10 means: The rule can include up to 10 items.</a:t>
            </a:r>
          </a:p>
          <a:p>
            <a:pPr marL="536575" lvl="2" indent="-171450">
              <a:buFont typeface="Arial" panose="020B0604020202020204" pitchFamily="34" charset="0"/>
              <a:buChar char="•"/>
            </a:pPr>
            <a:r>
              <a:rPr lang="en-US" sz="1200" dirty="0">
                <a:solidFill>
                  <a:schemeClr val="tx1"/>
                </a:solidFill>
              </a:rPr>
              <a:t>Implication: Allows for more complex and broader rules, capturing long purchase patterns</a:t>
            </a:r>
          </a:p>
        </p:txBody>
      </p:sp>
      <p:pic>
        <p:nvPicPr>
          <p:cNvPr id="5" name="Picture 4">
            <a:extLst>
              <a:ext uri="{FF2B5EF4-FFF2-40B4-BE49-F238E27FC236}">
                <a16:creationId xmlns:a16="http://schemas.microsoft.com/office/drawing/2014/main" id="{9E6842D1-8F38-50FC-20CF-CDFE9E30A747}"/>
              </a:ext>
            </a:extLst>
          </p:cNvPr>
          <p:cNvPicPr>
            <a:picLocks noChangeAspect="1"/>
          </p:cNvPicPr>
          <p:nvPr/>
        </p:nvPicPr>
        <p:blipFill>
          <a:blip r:embed="rId3"/>
          <a:srcRect l="984"/>
          <a:stretch/>
        </p:blipFill>
        <p:spPr>
          <a:xfrm>
            <a:off x="6280982" y="1704046"/>
            <a:ext cx="5286112" cy="4936389"/>
          </a:xfrm>
          <a:prstGeom prst="rect">
            <a:avLst/>
          </a:prstGeom>
        </p:spPr>
      </p:pic>
    </p:spTree>
    <p:extLst>
      <p:ext uri="{BB962C8B-B14F-4D97-AF65-F5344CB8AC3E}">
        <p14:creationId xmlns:p14="http://schemas.microsoft.com/office/powerpoint/2010/main" val="500705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1DB13A-4577-5FE4-9064-FDA11D6300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A641B1-126F-FB9B-B7FC-5D1AE0726907}"/>
              </a:ext>
            </a:extLst>
          </p:cNvPr>
          <p:cNvSpPr>
            <a:spLocks noGrp="1"/>
          </p:cNvSpPr>
          <p:nvPr>
            <p:ph type="title"/>
          </p:nvPr>
        </p:nvSpPr>
        <p:spPr/>
        <p:txBody>
          <a:bodyPr>
            <a:normAutofit/>
          </a:bodyPr>
          <a:lstStyle/>
          <a:p>
            <a:r>
              <a:rPr lang="en-IN" dirty="0"/>
              <a:t>MARKET BASKET ANALYSIS (4/5)</a:t>
            </a:r>
          </a:p>
        </p:txBody>
      </p:sp>
      <p:sp>
        <p:nvSpPr>
          <p:cNvPr id="33" name="Rectangle 32">
            <a:extLst>
              <a:ext uri="{FF2B5EF4-FFF2-40B4-BE49-F238E27FC236}">
                <a16:creationId xmlns:a16="http://schemas.microsoft.com/office/drawing/2014/main" id="{80F8C610-BA44-218F-0C0E-BD98B2F3E2AF}"/>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Market Basket Analysis Output Table from KNIME Workflow</a:t>
            </a:r>
          </a:p>
        </p:txBody>
      </p:sp>
      <p:pic>
        <p:nvPicPr>
          <p:cNvPr id="5" name="Picture 4">
            <a:extLst>
              <a:ext uri="{FF2B5EF4-FFF2-40B4-BE49-F238E27FC236}">
                <a16:creationId xmlns:a16="http://schemas.microsoft.com/office/drawing/2014/main" id="{BCC328AB-8590-D991-49F1-895B83C437B1}"/>
              </a:ext>
            </a:extLst>
          </p:cNvPr>
          <p:cNvPicPr>
            <a:picLocks noChangeAspect="1"/>
          </p:cNvPicPr>
          <p:nvPr/>
        </p:nvPicPr>
        <p:blipFill>
          <a:blip r:embed="rId3"/>
          <a:srcRect t="3651"/>
          <a:stretch/>
        </p:blipFill>
        <p:spPr>
          <a:xfrm>
            <a:off x="823893" y="1625202"/>
            <a:ext cx="9707473" cy="3739007"/>
          </a:xfrm>
          <a:prstGeom prst="rect">
            <a:avLst/>
          </a:prstGeom>
        </p:spPr>
      </p:pic>
      <p:sp>
        <p:nvSpPr>
          <p:cNvPr id="3" name="Rectangle 2">
            <a:extLst>
              <a:ext uri="{FF2B5EF4-FFF2-40B4-BE49-F238E27FC236}">
                <a16:creationId xmlns:a16="http://schemas.microsoft.com/office/drawing/2014/main" id="{20D1663E-EC68-D77E-527B-57490AEFA2BC}"/>
              </a:ext>
            </a:extLst>
          </p:cNvPr>
          <p:cNvSpPr/>
          <p:nvPr/>
        </p:nvSpPr>
        <p:spPr>
          <a:xfrm>
            <a:off x="823893" y="5473788"/>
            <a:ext cx="10364252" cy="1248629"/>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sz="1200" b="1" dirty="0">
                <a:solidFill>
                  <a:schemeClr val="tx1"/>
                </a:solidFill>
              </a:rPr>
              <a:t>How to interpret/read an association? (For instance, lets interpret Rule 0 with Consequent juice, and, Antecedents yogurt, toilet paper, aluminium foil):-</a:t>
            </a:r>
          </a:p>
          <a:p>
            <a:pPr marL="171450" indent="-171450">
              <a:buFont typeface="Wingdings" panose="05000000000000000000" pitchFamily="2" charset="2"/>
              <a:buChar char="§"/>
            </a:pPr>
            <a:r>
              <a:rPr lang="en-IN" sz="1200" b="1" dirty="0">
                <a:solidFill>
                  <a:schemeClr val="tx1"/>
                </a:solidFill>
              </a:rPr>
              <a:t>Support of 0.05 </a:t>
            </a:r>
            <a:r>
              <a:rPr lang="en-IN" sz="1200" dirty="0">
                <a:solidFill>
                  <a:schemeClr val="tx1"/>
                </a:solidFill>
              </a:rPr>
              <a:t>signifies the itemset (yogurt, toilet paper, aluminium foil) </a:t>
            </a:r>
            <a:r>
              <a:rPr lang="en-US" sz="1200" dirty="0">
                <a:solidFill>
                  <a:schemeClr val="tx1"/>
                </a:solidFill>
              </a:rPr>
              <a:t>has appeared in 5% of all transactions.</a:t>
            </a:r>
          </a:p>
          <a:p>
            <a:pPr marL="171450" indent="-171450">
              <a:buFont typeface="Wingdings" panose="05000000000000000000" pitchFamily="2" charset="2"/>
              <a:buChar char="§"/>
            </a:pPr>
            <a:r>
              <a:rPr lang="en-US" sz="1200" b="1" dirty="0">
                <a:solidFill>
                  <a:schemeClr val="tx1"/>
                </a:solidFill>
              </a:rPr>
              <a:t>Confidence of 0.64 </a:t>
            </a:r>
            <a:r>
              <a:rPr lang="en-US" sz="1200" dirty="0">
                <a:solidFill>
                  <a:schemeClr val="tx1"/>
                </a:solidFill>
              </a:rPr>
              <a:t>signifies that 64% of the time, when the antecedent items (yogurt, toilet paper, aluminum foil) are bought, the consequent item (juice) is also bought.</a:t>
            </a:r>
          </a:p>
          <a:p>
            <a:pPr marL="171450" indent="-171450">
              <a:buFont typeface="Wingdings" panose="05000000000000000000" pitchFamily="2" charset="2"/>
              <a:buChar char="§"/>
            </a:pPr>
            <a:r>
              <a:rPr lang="en-US" sz="1200" b="1" dirty="0">
                <a:solidFill>
                  <a:schemeClr val="tx1"/>
                </a:solidFill>
              </a:rPr>
              <a:t>Lift of 1.7</a:t>
            </a:r>
            <a:r>
              <a:rPr lang="en-US" sz="1200" dirty="0">
                <a:solidFill>
                  <a:schemeClr val="tx1"/>
                </a:solidFill>
              </a:rPr>
              <a:t> means that items are bought together [yogurt, toilet paper, aluminum foil &amp; juice] 1.7 times more frequently than would be expected if the item was purchased independently [juice]</a:t>
            </a:r>
            <a:endParaRPr lang="en-IN" sz="1200" dirty="0">
              <a:solidFill>
                <a:schemeClr val="tx1"/>
              </a:solidFill>
            </a:endParaRPr>
          </a:p>
        </p:txBody>
      </p:sp>
    </p:spTree>
    <p:extLst>
      <p:ext uri="{BB962C8B-B14F-4D97-AF65-F5344CB8AC3E}">
        <p14:creationId xmlns:p14="http://schemas.microsoft.com/office/powerpoint/2010/main" val="2434736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2C27D-DB11-F5F4-89B5-9D45A50832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3AF8DD-5E97-0896-4C57-900DBE3BD897}"/>
              </a:ext>
            </a:extLst>
          </p:cNvPr>
          <p:cNvSpPr>
            <a:spLocks noGrp="1"/>
          </p:cNvSpPr>
          <p:nvPr>
            <p:ph type="title"/>
          </p:nvPr>
        </p:nvSpPr>
        <p:spPr/>
        <p:txBody>
          <a:bodyPr>
            <a:normAutofit/>
          </a:bodyPr>
          <a:lstStyle/>
          <a:p>
            <a:r>
              <a:rPr lang="en-IN" dirty="0"/>
              <a:t>MARKET BASKET ANALYSIS (5/5)</a:t>
            </a:r>
          </a:p>
        </p:txBody>
      </p:sp>
      <p:sp>
        <p:nvSpPr>
          <p:cNvPr id="33" name="Rectangle 32">
            <a:extLst>
              <a:ext uri="{FF2B5EF4-FFF2-40B4-BE49-F238E27FC236}">
                <a16:creationId xmlns:a16="http://schemas.microsoft.com/office/drawing/2014/main" id="{134EB049-3716-7217-58B7-6135D95CCEA6}"/>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Key Insights from the Analysis from </a:t>
            </a:r>
            <a:r>
              <a:rPr lang="en-IN" dirty="0">
                <a:solidFill>
                  <a:schemeClr val="tx1"/>
                </a:solidFill>
              </a:rPr>
              <a:t>Market Basket Analysis Output Table</a:t>
            </a:r>
          </a:p>
        </p:txBody>
      </p:sp>
      <p:sp>
        <p:nvSpPr>
          <p:cNvPr id="6" name="Rectangle 5">
            <a:extLst>
              <a:ext uri="{FF2B5EF4-FFF2-40B4-BE49-F238E27FC236}">
                <a16:creationId xmlns:a16="http://schemas.microsoft.com/office/drawing/2014/main" id="{110C9F0B-DBED-48A4-24F5-25A161A8A03A}"/>
              </a:ext>
            </a:extLst>
          </p:cNvPr>
          <p:cNvSpPr/>
          <p:nvPr/>
        </p:nvSpPr>
        <p:spPr>
          <a:xfrm>
            <a:off x="823893" y="2258341"/>
            <a:ext cx="4914755" cy="342427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28600" indent="-228600">
              <a:buFont typeface="+mj-lt"/>
              <a:buAutoNum type="arabicPeriod"/>
            </a:pPr>
            <a:r>
              <a:rPr lang="en-US" sz="1200" b="1" dirty="0">
                <a:solidFill>
                  <a:schemeClr val="tx1"/>
                </a:solidFill>
              </a:rPr>
              <a:t>Popular Core Items:</a:t>
            </a:r>
          </a:p>
          <a:p>
            <a:pPr marL="447675" lvl="1" indent="-228600">
              <a:buFont typeface="Wingdings" panose="05000000000000000000" pitchFamily="2" charset="2"/>
              <a:buChar char="§"/>
              <a:tabLst>
                <a:tab pos="358775" algn="l"/>
              </a:tabLst>
            </a:pPr>
            <a:r>
              <a:rPr lang="en-US" sz="1200" dirty="0">
                <a:solidFill>
                  <a:schemeClr val="tx1"/>
                </a:solidFill>
              </a:rPr>
              <a:t>Poultry, Dinner Rolls, Eggs, Juice, Ice Cream, and Pasta appear frequently in both antecedents and consequents, indicating they are core products in shopping baskets.</a:t>
            </a:r>
          </a:p>
          <a:p>
            <a:pPr marL="219075" lvl="1">
              <a:tabLst>
                <a:tab pos="358775" algn="l"/>
              </a:tabLst>
            </a:pPr>
            <a:endParaRPr lang="en-US" sz="1200" dirty="0">
              <a:solidFill>
                <a:schemeClr val="tx1"/>
              </a:solidFill>
            </a:endParaRPr>
          </a:p>
          <a:p>
            <a:pPr marL="228600" indent="-228600">
              <a:buFont typeface="+mj-lt"/>
              <a:buAutoNum type="arabicPeriod"/>
            </a:pPr>
            <a:r>
              <a:rPr lang="en-US" sz="1200" b="1" dirty="0">
                <a:solidFill>
                  <a:schemeClr val="tx1"/>
                </a:solidFill>
              </a:rPr>
              <a:t>Strong Product Associations:</a:t>
            </a:r>
          </a:p>
          <a:p>
            <a:pPr marL="447675" lvl="1" indent="-228600">
              <a:buFont typeface="Wingdings" panose="05000000000000000000" pitchFamily="2" charset="2"/>
              <a:buChar char="§"/>
            </a:pPr>
            <a:r>
              <a:rPr lang="en-US" sz="1200" dirty="0">
                <a:solidFill>
                  <a:schemeClr val="tx1"/>
                </a:solidFill>
              </a:rPr>
              <a:t>Spaghetti Sauce + Poultry → Juice  (high confidence and lift)</a:t>
            </a:r>
          </a:p>
          <a:p>
            <a:pPr marL="447675" lvl="1" indent="-228600">
              <a:buFont typeface="Wingdings" panose="05000000000000000000" pitchFamily="2" charset="2"/>
              <a:buChar char="§"/>
            </a:pPr>
            <a:r>
              <a:rPr lang="en-US" sz="1200" dirty="0">
                <a:solidFill>
                  <a:schemeClr val="tx1"/>
                </a:solidFill>
              </a:rPr>
              <a:t>Paper Towels + Eggs → Ice Cream, also appears repeatedly.</a:t>
            </a:r>
          </a:p>
          <a:p>
            <a:pPr marL="447675" lvl="1" indent="-228600">
              <a:buFont typeface="Wingdings" panose="05000000000000000000" pitchFamily="2" charset="2"/>
              <a:buChar char="§"/>
            </a:pPr>
            <a:r>
              <a:rPr lang="en-US" sz="1200" dirty="0">
                <a:solidFill>
                  <a:schemeClr val="tx1"/>
                </a:solidFill>
              </a:rPr>
              <a:t>These indicate reliable product pairings in consumer behavior.</a:t>
            </a:r>
          </a:p>
          <a:p>
            <a:pPr marL="228600" indent="-228600">
              <a:buFont typeface="+mj-lt"/>
              <a:buAutoNum type="arabicPeriod"/>
            </a:pPr>
            <a:endParaRPr lang="en-US" sz="1200" dirty="0">
              <a:solidFill>
                <a:schemeClr val="tx1"/>
              </a:solidFill>
            </a:endParaRPr>
          </a:p>
          <a:p>
            <a:pPr marL="228600" indent="-228600">
              <a:buFont typeface="+mj-lt"/>
              <a:buAutoNum type="arabicPeriod"/>
            </a:pPr>
            <a:r>
              <a:rPr lang="en-US" sz="1200" b="1" dirty="0">
                <a:solidFill>
                  <a:schemeClr val="tx1"/>
                </a:solidFill>
              </a:rPr>
              <a:t>Repeated Antecedent Patterns:</a:t>
            </a:r>
          </a:p>
          <a:p>
            <a:pPr marL="447675" lvl="1" indent="-228600">
              <a:buFont typeface="Wingdings" panose="05000000000000000000" pitchFamily="2" charset="2"/>
              <a:buChar char="§"/>
            </a:pPr>
            <a:r>
              <a:rPr lang="en-US" sz="1200" dirty="0" err="1">
                <a:solidFill>
                  <a:schemeClr val="tx1"/>
                </a:solidFill>
              </a:rPr>
              <a:t>Itemsets</a:t>
            </a:r>
            <a:r>
              <a:rPr lang="en-US" sz="1200" dirty="0">
                <a:solidFill>
                  <a:schemeClr val="tx1"/>
                </a:solidFill>
              </a:rPr>
              <a:t> like Yogurt, Poultry, Aluminum Foil occur multiple times with different consequents – suggesting strong bundle potential.</a:t>
            </a:r>
          </a:p>
          <a:p>
            <a:pPr marL="228600" indent="-228600">
              <a:buFont typeface="+mj-lt"/>
              <a:buAutoNum type="arabicPeriod"/>
            </a:pPr>
            <a:endParaRPr lang="en-US" sz="1200" dirty="0">
              <a:solidFill>
                <a:schemeClr val="tx1"/>
              </a:solidFill>
            </a:endParaRPr>
          </a:p>
          <a:p>
            <a:pPr marL="228600" indent="-228600">
              <a:buFont typeface="+mj-lt"/>
              <a:buAutoNum type="arabicPeriod"/>
            </a:pPr>
            <a:r>
              <a:rPr lang="en-US" sz="1200" b="1" dirty="0">
                <a:solidFill>
                  <a:schemeClr val="tx1"/>
                </a:solidFill>
              </a:rPr>
              <a:t>Lift Values &gt; 1.6 in Many Rules:</a:t>
            </a:r>
          </a:p>
          <a:p>
            <a:pPr marL="447675" lvl="1" indent="-228600">
              <a:buFont typeface="Wingdings" panose="05000000000000000000" pitchFamily="2" charset="2"/>
              <a:buChar char="§"/>
            </a:pPr>
            <a:r>
              <a:rPr lang="en-US" sz="1200" dirty="0">
                <a:solidFill>
                  <a:schemeClr val="tx1"/>
                </a:solidFill>
              </a:rPr>
              <a:t>Lift values above 1 suggest that the presence of the antecedent strongly increases the chance of the consequent being bought—ideal for cross-selling.</a:t>
            </a:r>
          </a:p>
        </p:txBody>
      </p:sp>
      <p:pic>
        <p:nvPicPr>
          <p:cNvPr id="11" name="Picture 10">
            <a:extLst>
              <a:ext uri="{FF2B5EF4-FFF2-40B4-BE49-F238E27FC236}">
                <a16:creationId xmlns:a16="http://schemas.microsoft.com/office/drawing/2014/main" id="{5A5C5ED9-79F6-69BA-90D3-9CAD12DBFC49}"/>
              </a:ext>
            </a:extLst>
          </p:cNvPr>
          <p:cNvPicPr>
            <a:picLocks noChangeAspect="1"/>
          </p:cNvPicPr>
          <p:nvPr/>
        </p:nvPicPr>
        <p:blipFill>
          <a:blip r:embed="rId3"/>
          <a:stretch>
            <a:fillRect/>
          </a:stretch>
        </p:blipFill>
        <p:spPr>
          <a:xfrm>
            <a:off x="5874749" y="2193840"/>
            <a:ext cx="6101011" cy="3488772"/>
          </a:xfrm>
          <a:prstGeom prst="rect">
            <a:avLst/>
          </a:prstGeom>
        </p:spPr>
      </p:pic>
    </p:spTree>
    <p:extLst>
      <p:ext uri="{BB962C8B-B14F-4D97-AF65-F5344CB8AC3E}">
        <p14:creationId xmlns:p14="http://schemas.microsoft.com/office/powerpoint/2010/main" val="34233879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D28305-2ACA-E414-2B8D-FB37832BD3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2FDB53-F897-6D13-19DC-414885487739}"/>
              </a:ext>
            </a:extLst>
          </p:cNvPr>
          <p:cNvSpPr>
            <a:spLocks noGrp="1"/>
          </p:cNvSpPr>
          <p:nvPr>
            <p:ph type="title"/>
          </p:nvPr>
        </p:nvSpPr>
        <p:spPr/>
        <p:txBody>
          <a:bodyPr>
            <a:normAutofit/>
          </a:bodyPr>
          <a:lstStyle/>
          <a:p>
            <a:r>
              <a:rPr lang="en-IN" dirty="0"/>
              <a:t>INFERENCES &amp; BUSINESS RECOMMENDATIONS (1/3)</a:t>
            </a:r>
          </a:p>
        </p:txBody>
      </p:sp>
      <p:sp>
        <p:nvSpPr>
          <p:cNvPr id="7" name="Rectangle 6">
            <a:extLst>
              <a:ext uri="{FF2B5EF4-FFF2-40B4-BE49-F238E27FC236}">
                <a16:creationId xmlns:a16="http://schemas.microsoft.com/office/drawing/2014/main" id="{DDA35339-75C8-0941-1C09-F1F35126D289}"/>
              </a:ext>
            </a:extLst>
          </p:cNvPr>
          <p:cNvSpPr/>
          <p:nvPr/>
        </p:nvSpPr>
        <p:spPr>
          <a:xfrm>
            <a:off x="838200"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Business Recommendations</a:t>
            </a:r>
          </a:p>
        </p:txBody>
      </p:sp>
      <p:sp>
        <p:nvSpPr>
          <p:cNvPr id="3" name="Rectangle 2">
            <a:extLst>
              <a:ext uri="{FF2B5EF4-FFF2-40B4-BE49-F238E27FC236}">
                <a16:creationId xmlns:a16="http://schemas.microsoft.com/office/drawing/2014/main" id="{4337BA42-EE4B-87A3-A59D-058CCFA55C91}"/>
              </a:ext>
            </a:extLst>
          </p:cNvPr>
          <p:cNvSpPr/>
          <p:nvPr/>
        </p:nvSpPr>
        <p:spPr>
          <a:xfrm>
            <a:off x="2566626" y="1847719"/>
            <a:ext cx="8481848" cy="373958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2B16694-FED0-334B-46EE-0714CF2C3F5E}"/>
              </a:ext>
            </a:extLst>
          </p:cNvPr>
          <p:cNvSpPr/>
          <p:nvPr/>
        </p:nvSpPr>
        <p:spPr>
          <a:xfrm>
            <a:off x="2699056" y="2024292"/>
            <a:ext cx="8084557" cy="4225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Combo Bundles with Discounts</a:t>
            </a:r>
          </a:p>
        </p:txBody>
      </p:sp>
      <p:sp>
        <p:nvSpPr>
          <p:cNvPr id="6" name="Rectangle 5">
            <a:extLst>
              <a:ext uri="{FF2B5EF4-FFF2-40B4-BE49-F238E27FC236}">
                <a16:creationId xmlns:a16="http://schemas.microsoft.com/office/drawing/2014/main" id="{F8C4BE85-263A-C7B9-5810-8DE4CAE2D308}"/>
              </a:ext>
            </a:extLst>
          </p:cNvPr>
          <p:cNvSpPr/>
          <p:nvPr/>
        </p:nvSpPr>
        <p:spPr>
          <a:xfrm>
            <a:off x="2699055" y="2542451"/>
            <a:ext cx="8084557" cy="3079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q"/>
            </a:pPr>
            <a:r>
              <a:rPr lang="en-US" sz="1200" dirty="0">
                <a:solidFill>
                  <a:schemeClr val="tx1"/>
                </a:solidFill>
              </a:rPr>
              <a:t>Create curated combo packs based on highly associated items.</a:t>
            </a:r>
            <a:endParaRPr lang="en-IN" sz="1200" dirty="0">
              <a:solidFill>
                <a:schemeClr val="tx1"/>
              </a:solidFill>
            </a:endParaRPr>
          </a:p>
        </p:txBody>
      </p:sp>
      <p:pic>
        <p:nvPicPr>
          <p:cNvPr id="16" name="Picture 15">
            <a:extLst>
              <a:ext uri="{FF2B5EF4-FFF2-40B4-BE49-F238E27FC236}">
                <a16:creationId xmlns:a16="http://schemas.microsoft.com/office/drawing/2014/main" id="{D6311F54-97DE-373F-C982-E99B1CF2AAE4}"/>
              </a:ext>
            </a:extLst>
          </p:cNvPr>
          <p:cNvPicPr>
            <a:picLocks noChangeAspect="1"/>
          </p:cNvPicPr>
          <p:nvPr/>
        </p:nvPicPr>
        <p:blipFill>
          <a:blip r:embed="rId3"/>
          <a:stretch>
            <a:fillRect/>
          </a:stretch>
        </p:blipFill>
        <p:spPr>
          <a:xfrm>
            <a:off x="2890047" y="2946049"/>
            <a:ext cx="7835006" cy="2234373"/>
          </a:xfrm>
          <a:prstGeom prst="rect">
            <a:avLst/>
          </a:prstGeom>
        </p:spPr>
      </p:pic>
      <p:pic>
        <p:nvPicPr>
          <p:cNvPr id="27" name="Graphic 26" descr="Briefcase with solid fill">
            <a:extLst>
              <a:ext uri="{FF2B5EF4-FFF2-40B4-BE49-F238E27FC236}">
                <a16:creationId xmlns:a16="http://schemas.microsoft.com/office/drawing/2014/main" id="{A6D9EF06-E14C-38AC-4163-F7D5864D94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2602" y="2542451"/>
            <a:ext cx="914400" cy="914400"/>
          </a:xfrm>
          <a:prstGeom prst="rect">
            <a:avLst/>
          </a:prstGeom>
        </p:spPr>
      </p:pic>
      <p:sp>
        <p:nvSpPr>
          <p:cNvPr id="28" name="Rectangle 27">
            <a:extLst>
              <a:ext uri="{FF2B5EF4-FFF2-40B4-BE49-F238E27FC236}">
                <a16:creationId xmlns:a16="http://schemas.microsoft.com/office/drawing/2014/main" id="{514D4885-F45C-7771-E5EC-F6C33C7BEB57}"/>
              </a:ext>
            </a:extLst>
          </p:cNvPr>
          <p:cNvSpPr/>
          <p:nvPr/>
        </p:nvSpPr>
        <p:spPr>
          <a:xfrm>
            <a:off x="877277" y="2024292"/>
            <a:ext cx="1525050" cy="4225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1</a:t>
            </a:r>
          </a:p>
        </p:txBody>
      </p:sp>
    </p:spTree>
    <p:extLst>
      <p:ext uri="{BB962C8B-B14F-4D97-AF65-F5344CB8AC3E}">
        <p14:creationId xmlns:p14="http://schemas.microsoft.com/office/powerpoint/2010/main" val="619078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E24FE6-21BE-8993-62BC-9764B086A1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548E5B-AC5B-8D12-2EC9-31620C699F99}"/>
              </a:ext>
            </a:extLst>
          </p:cNvPr>
          <p:cNvSpPr>
            <a:spLocks noGrp="1"/>
          </p:cNvSpPr>
          <p:nvPr>
            <p:ph type="title"/>
          </p:nvPr>
        </p:nvSpPr>
        <p:spPr/>
        <p:txBody>
          <a:bodyPr>
            <a:normAutofit/>
          </a:bodyPr>
          <a:lstStyle/>
          <a:p>
            <a:r>
              <a:rPr lang="en-IN" dirty="0"/>
              <a:t>INFERENCES &amp; BUSINESS RECOMMENDATIONS (2/3)</a:t>
            </a:r>
          </a:p>
        </p:txBody>
      </p:sp>
      <p:sp>
        <p:nvSpPr>
          <p:cNvPr id="7" name="Rectangle 6">
            <a:extLst>
              <a:ext uri="{FF2B5EF4-FFF2-40B4-BE49-F238E27FC236}">
                <a16:creationId xmlns:a16="http://schemas.microsoft.com/office/drawing/2014/main" id="{B0D28D60-7FBC-536A-0B0A-80E09F11CC08}"/>
              </a:ext>
            </a:extLst>
          </p:cNvPr>
          <p:cNvSpPr/>
          <p:nvPr/>
        </p:nvSpPr>
        <p:spPr>
          <a:xfrm>
            <a:off x="838200"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Business Recommendations</a:t>
            </a:r>
          </a:p>
        </p:txBody>
      </p:sp>
      <p:sp>
        <p:nvSpPr>
          <p:cNvPr id="3" name="Rectangle 2">
            <a:extLst>
              <a:ext uri="{FF2B5EF4-FFF2-40B4-BE49-F238E27FC236}">
                <a16:creationId xmlns:a16="http://schemas.microsoft.com/office/drawing/2014/main" id="{7BE4505A-595F-6324-6169-681B340A2924}"/>
              </a:ext>
            </a:extLst>
          </p:cNvPr>
          <p:cNvSpPr/>
          <p:nvPr/>
        </p:nvSpPr>
        <p:spPr>
          <a:xfrm>
            <a:off x="2572932" y="1866639"/>
            <a:ext cx="8481848" cy="207474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BEB5E0FA-CDBA-90E0-C73A-8C6560DC37B7}"/>
              </a:ext>
            </a:extLst>
          </p:cNvPr>
          <p:cNvSpPr/>
          <p:nvPr/>
        </p:nvSpPr>
        <p:spPr>
          <a:xfrm>
            <a:off x="2699056" y="2024292"/>
            <a:ext cx="8084557" cy="4225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Cross-Sell Strategies</a:t>
            </a:r>
          </a:p>
        </p:txBody>
      </p:sp>
      <p:sp>
        <p:nvSpPr>
          <p:cNvPr id="6" name="Rectangle 5">
            <a:extLst>
              <a:ext uri="{FF2B5EF4-FFF2-40B4-BE49-F238E27FC236}">
                <a16:creationId xmlns:a16="http://schemas.microsoft.com/office/drawing/2014/main" id="{E5D1C897-FD54-FAD5-A7F9-46F9B0AE4800}"/>
              </a:ext>
            </a:extLst>
          </p:cNvPr>
          <p:cNvSpPr/>
          <p:nvPr/>
        </p:nvSpPr>
        <p:spPr>
          <a:xfrm>
            <a:off x="2699055" y="2542452"/>
            <a:ext cx="8084557" cy="12728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q"/>
            </a:pPr>
            <a:r>
              <a:rPr lang="en-US" sz="1200" dirty="0">
                <a:solidFill>
                  <a:schemeClr val="tx1"/>
                </a:solidFill>
              </a:rPr>
              <a:t>In-Store / App Recommendations:</a:t>
            </a:r>
          </a:p>
          <a:p>
            <a:pPr marL="358775" lvl="1" indent="-228600">
              <a:buFont typeface="Wingdings" panose="05000000000000000000" pitchFamily="2" charset="2"/>
              <a:buChar char="ü"/>
            </a:pPr>
            <a:r>
              <a:rPr lang="en-US" sz="1200" dirty="0">
                <a:solidFill>
                  <a:schemeClr val="tx1"/>
                </a:solidFill>
              </a:rPr>
              <a:t>If a customer adds Poultry → suggest Juice or Dinner Rolls.</a:t>
            </a:r>
          </a:p>
          <a:p>
            <a:pPr marL="358775" lvl="1" indent="-228600">
              <a:buFont typeface="Wingdings" panose="05000000000000000000" pitchFamily="2" charset="2"/>
              <a:buChar char="ü"/>
            </a:pPr>
            <a:r>
              <a:rPr lang="en-US" sz="1200" dirty="0">
                <a:solidFill>
                  <a:schemeClr val="tx1"/>
                </a:solidFill>
              </a:rPr>
              <a:t>If cart has Eggs + Pasta → promote Ice Cream as a sweet ending.</a:t>
            </a:r>
          </a:p>
          <a:p>
            <a:pPr marL="171450" indent="-171450">
              <a:buFont typeface="Wingdings" panose="05000000000000000000" pitchFamily="2" charset="2"/>
              <a:buChar char="q"/>
            </a:pPr>
            <a:endParaRPr lang="en-IN" sz="1200" dirty="0">
              <a:solidFill>
                <a:schemeClr val="tx1"/>
              </a:solidFill>
            </a:endParaRPr>
          </a:p>
          <a:p>
            <a:pPr marL="171450" indent="-171450">
              <a:buFont typeface="Wingdings" panose="05000000000000000000" pitchFamily="2" charset="2"/>
              <a:buChar char="q"/>
            </a:pPr>
            <a:r>
              <a:rPr lang="en-IN" sz="1200" dirty="0">
                <a:solidFill>
                  <a:schemeClr val="tx1"/>
                </a:solidFill>
              </a:rPr>
              <a:t>Email / SMS Offers:</a:t>
            </a:r>
          </a:p>
          <a:p>
            <a:pPr marL="358775" lvl="1" indent="-171450">
              <a:buFont typeface="Wingdings" panose="05000000000000000000" pitchFamily="2" charset="2"/>
              <a:buChar char="ü"/>
            </a:pPr>
            <a:r>
              <a:rPr lang="en-US" sz="1200" dirty="0">
                <a:solidFill>
                  <a:schemeClr val="tx1"/>
                </a:solidFill>
              </a:rPr>
              <a:t>“Buying Pasta? Get 20% off on Eggs when you add both!”</a:t>
            </a:r>
            <a:endParaRPr lang="en-IN" sz="1200" dirty="0">
              <a:solidFill>
                <a:schemeClr val="tx1"/>
              </a:solidFill>
            </a:endParaRPr>
          </a:p>
        </p:txBody>
      </p:sp>
      <p:sp>
        <p:nvSpPr>
          <p:cNvPr id="28" name="Rectangle 27">
            <a:extLst>
              <a:ext uri="{FF2B5EF4-FFF2-40B4-BE49-F238E27FC236}">
                <a16:creationId xmlns:a16="http://schemas.microsoft.com/office/drawing/2014/main" id="{3D3E5782-6AFE-9874-5E44-FD96A8E6A940}"/>
              </a:ext>
            </a:extLst>
          </p:cNvPr>
          <p:cNvSpPr/>
          <p:nvPr/>
        </p:nvSpPr>
        <p:spPr>
          <a:xfrm>
            <a:off x="877277" y="2024292"/>
            <a:ext cx="1525050" cy="4225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2</a:t>
            </a:r>
          </a:p>
        </p:txBody>
      </p:sp>
      <p:sp>
        <p:nvSpPr>
          <p:cNvPr id="11" name="Rectangle 10">
            <a:extLst>
              <a:ext uri="{FF2B5EF4-FFF2-40B4-BE49-F238E27FC236}">
                <a16:creationId xmlns:a16="http://schemas.microsoft.com/office/drawing/2014/main" id="{6D987AF6-AD21-61AA-6BD9-B3A8A0796A93}"/>
              </a:ext>
            </a:extLst>
          </p:cNvPr>
          <p:cNvSpPr/>
          <p:nvPr/>
        </p:nvSpPr>
        <p:spPr>
          <a:xfrm>
            <a:off x="2572932" y="4054364"/>
            <a:ext cx="8481848" cy="207474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D644FFFA-5FCD-503D-ED3A-C082ADF72331}"/>
              </a:ext>
            </a:extLst>
          </p:cNvPr>
          <p:cNvSpPr/>
          <p:nvPr/>
        </p:nvSpPr>
        <p:spPr>
          <a:xfrm>
            <a:off x="2699056" y="4212017"/>
            <a:ext cx="8084557" cy="4225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 Store Layout Optimization</a:t>
            </a:r>
          </a:p>
        </p:txBody>
      </p:sp>
      <p:sp>
        <p:nvSpPr>
          <p:cNvPr id="13" name="Rectangle 12">
            <a:extLst>
              <a:ext uri="{FF2B5EF4-FFF2-40B4-BE49-F238E27FC236}">
                <a16:creationId xmlns:a16="http://schemas.microsoft.com/office/drawing/2014/main" id="{9493F610-E3CD-1C5C-4296-BC6B3AE26AD8}"/>
              </a:ext>
            </a:extLst>
          </p:cNvPr>
          <p:cNvSpPr/>
          <p:nvPr/>
        </p:nvSpPr>
        <p:spPr>
          <a:xfrm>
            <a:off x="2699055" y="4730177"/>
            <a:ext cx="8084557" cy="12728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q"/>
            </a:pPr>
            <a:r>
              <a:rPr lang="en-US" sz="1200" dirty="0">
                <a:solidFill>
                  <a:schemeClr val="tx1"/>
                </a:solidFill>
              </a:rPr>
              <a:t>Place frequently co-purchased items in close proximity:</a:t>
            </a:r>
          </a:p>
          <a:p>
            <a:pPr marL="358775" lvl="1" indent="-228600">
              <a:buFont typeface="Wingdings" panose="05000000000000000000" pitchFamily="2" charset="2"/>
              <a:buChar char="ü"/>
            </a:pPr>
            <a:r>
              <a:rPr lang="en-US" sz="1200" dirty="0">
                <a:solidFill>
                  <a:schemeClr val="tx1"/>
                </a:solidFill>
              </a:rPr>
              <a:t>Pasta → Eggs → Paper Towels</a:t>
            </a:r>
          </a:p>
          <a:p>
            <a:pPr marL="358775" lvl="1" indent="-228600">
              <a:buFont typeface="Wingdings" panose="05000000000000000000" pitchFamily="2" charset="2"/>
              <a:buChar char="ü"/>
            </a:pPr>
            <a:r>
              <a:rPr lang="en-US" sz="1200" dirty="0">
                <a:solidFill>
                  <a:schemeClr val="tx1"/>
                </a:solidFill>
              </a:rPr>
              <a:t>Poultry → Dinner Rolls → Juice</a:t>
            </a:r>
          </a:p>
          <a:p>
            <a:pPr marL="171450" indent="-171450">
              <a:buFont typeface="Wingdings" panose="05000000000000000000" pitchFamily="2" charset="2"/>
              <a:buChar char="q"/>
            </a:pPr>
            <a:endParaRPr lang="en-IN" sz="1200" dirty="0">
              <a:solidFill>
                <a:schemeClr val="tx1"/>
              </a:solidFill>
            </a:endParaRPr>
          </a:p>
          <a:p>
            <a:pPr marL="171450" indent="-171450">
              <a:buFont typeface="Wingdings" panose="05000000000000000000" pitchFamily="2" charset="2"/>
              <a:buChar char="q"/>
            </a:pPr>
            <a:r>
              <a:rPr lang="en-US" sz="1200" dirty="0">
                <a:solidFill>
                  <a:schemeClr val="tx1"/>
                </a:solidFill>
              </a:rPr>
              <a:t>For online apps: Show “Frequently Bought Together” banners using these combinations</a:t>
            </a:r>
            <a:endParaRPr lang="en-IN" sz="1200" dirty="0">
              <a:solidFill>
                <a:schemeClr val="tx1"/>
              </a:solidFill>
            </a:endParaRPr>
          </a:p>
        </p:txBody>
      </p:sp>
      <p:sp>
        <p:nvSpPr>
          <p:cNvPr id="15" name="Rectangle 14">
            <a:extLst>
              <a:ext uri="{FF2B5EF4-FFF2-40B4-BE49-F238E27FC236}">
                <a16:creationId xmlns:a16="http://schemas.microsoft.com/office/drawing/2014/main" id="{FD1E823D-AB63-FE5C-4188-C8CF5C9A033C}"/>
              </a:ext>
            </a:extLst>
          </p:cNvPr>
          <p:cNvSpPr/>
          <p:nvPr/>
        </p:nvSpPr>
        <p:spPr>
          <a:xfrm>
            <a:off x="877277" y="4212017"/>
            <a:ext cx="1525050" cy="4225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3</a:t>
            </a:r>
          </a:p>
        </p:txBody>
      </p:sp>
      <p:pic>
        <p:nvPicPr>
          <p:cNvPr id="18" name="Graphic 17" descr="Shopping cart with solid fill">
            <a:extLst>
              <a:ext uri="{FF2B5EF4-FFF2-40B4-BE49-F238E27FC236}">
                <a16:creationId xmlns:a16="http://schemas.microsoft.com/office/drawing/2014/main" id="{0A733019-92AC-5403-D5FA-E88263FD3F7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602" y="2446809"/>
            <a:ext cx="914400" cy="914400"/>
          </a:xfrm>
          <a:prstGeom prst="rect">
            <a:avLst/>
          </a:prstGeom>
        </p:spPr>
      </p:pic>
      <p:pic>
        <p:nvPicPr>
          <p:cNvPr id="22" name="Graphic 21" descr="Schoolhouse with solid fill">
            <a:extLst>
              <a:ext uri="{FF2B5EF4-FFF2-40B4-BE49-F238E27FC236}">
                <a16:creationId xmlns:a16="http://schemas.microsoft.com/office/drawing/2014/main" id="{A76BFB9E-4571-618B-A67D-E8327591CA1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82602" y="4634534"/>
            <a:ext cx="914400" cy="914400"/>
          </a:xfrm>
          <a:prstGeom prst="rect">
            <a:avLst/>
          </a:prstGeom>
        </p:spPr>
      </p:pic>
    </p:spTree>
    <p:extLst>
      <p:ext uri="{BB962C8B-B14F-4D97-AF65-F5344CB8AC3E}">
        <p14:creationId xmlns:p14="http://schemas.microsoft.com/office/powerpoint/2010/main" val="17057183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6FCA2-3CAE-C984-E395-5501BFF70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D8D679-FC06-75D6-915D-9CBC83A2C890}"/>
              </a:ext>
            </a:extLst>
          </p:cNvPr>
          <p:cNvSpPr>
            <a:spLocks noGrp="1"/>
          </p:cNvSpPr>
          <p:nvPr>
            <p:ph type="title"/>
          </p:nvPr>
        </p:nvSpPr>
        <p:spPr/>
        <p:txBody>
          <a:bodyPr>
            <a:normAutofit/>
          </a:bodyPr>
          <a:lstStyle/>
          <a:p>
            <a:r>
              <a:rPr lang="en-IN" dirty="0"/>
              <a:t>INFERENCES &amp; BUSINESS RECOMMENDATIONS (3/3)</a:t>
            </a:r>
          </a:p>
        </p:txBody>
      </p:sp>
      <p:sp>
        <p:nvSpPr>
          <p:cNvPr id="7" name="Rectangle 6">
            <a:extLst>
              <a:ext uri="{FF2B5EF4-FFF2-40B4-BE49-F238E27FC236}">
                <a16:creationId xmlns:a16="http://schemas.microsoft.com/office/drawing/2014/main" id="{52D9154B-7390-6353-FD87-C4F444EEB287}"/>
              </a:ext>
            </a:extLst>
          </p:cNvPr>
          <p:cNvSpPr/>
          <p:nvPr/>
        </p:nvSpPr>
        <p:spPr>
          <a:xfrm>
            <a:off x="838200"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Business Recommendations</a:t>
            </a:r>
          </a:p>
        </p:txBody>
      </p:sp>
      <p:sp>
        <p:nvSpPr>
          <p:cNvPr id="3" name="Rectangle 2">
            <a:extLst>
              <a:ext uri="{FF2B5EF4-FFF2-40B4-BE49-F238E27FC236}">
                <a16:creationId xmlns:a16="http://schemas.microsoft.com/office/drawing/2014/main" id="{EF535E0D-7827-9E49-2A71-439DE05A2B9B}"/>
              </a:ext>
            </a:extLst>
          </p:cNvPr>
          <p:cNvSpPr/>
          <p:nvPr/>
        </p:nvSpPr>
        <p:spPr>
          <a:xfrm>
            <a:off x="2572932" y="1866639"/>
            <a:ext cx="8481848" cy="207474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AADB7FEB-E2C8-662A-720D-44E1864B5CE6}"/>
              </a:ext>
            </a:extLst>
          </p:cNvPr>
          <p:cNvSpPr/>
          <p:nvPr/>
        </p:nvSpPr>
        <p:spPr>
          <a:xfrm>
            <a:off x="2699056" y="2024292"/>
            <a:ext cx="8084557" cy="4225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Loyalty and Seasonal Promotions</a:t>
            </a:r>
          </a:p>
        </p:txBody>
      </p:sp>
      <p:sp>
        <p:nvSpPr>
          <p:cNvPr id="6" name="Rectangle 5">
            <a:extLst>
              <a:ext uri="{FF2B5EF4-FFF2-40B4-BE49-F238E27FC236}">
                <a16:creationId xmlns:a16="http://schemas.microsoft.com/office/drawing/2014/main" id="{D83B8FDF-FAC5-DC16-E4C0-FB4CB7BEF74E}"/>
              </a:ext>
            </a:extLst>
          </p:cNvPr>
          <p:cNvSpPr/>
          <p:nvPr/>
        </p:nvSpPr>
        <p:spPr>
          <a:xfrm>
            <a:off x="2699055" y="2542452"/>
            <a:ext cx="8084557" cy="12728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q"/>
            </a:pPr>
            <a:r>
              <a:rPr lang="en-US" sz="1200" dirty="0">
                <a:solidFill>
                  <a:schemeClr val="tx1"/>
                </a:solidFill>
              </a:rPr>
              <a:t>Festival / Holiday Kits:</a:t>
            </a:r>
          </a:p>
          <a:p>
            <a:pPr marL="358775" lvl="1" indent="-228600">
              <a:buFont typeface="Wingdings" panose="05000000000000000000" pitchFamily="2" charset="2"/>
              <a:buChar char="ü"/>
            </a:pPr>
            <a:r>
              <a:rPr lang="en-US" sz="1200" dirty="0">
                <a:solidFill>
                  <a:schemeClr val="tx1"/>
                </a:solidFill>
              </a:rPr>
              <a:t>Use high-confidence associations for curated holiday kits.</a:t>
            </a:r>
          </a:p>
          <a:p>
            <a:pPr marL="171450" indent="-171450">
              <a:buFont typeface="Wingdings" panose="05000000000000000000" pitchFamily="2" charset="2"/>
              <a:buChar char="q"/>
            </a:pPr>
            <a:endParaRPr lang="en-IN" sz="1200" dirty="0">
              <a:solidFill>
                <a:schemeClr val="tx1"/>
              </a:solidFill>
            </a:endParaRPr>
          </a:p>
          <a:p>
            <a:pPr marL="171450" indent="-171450">
              <a:buFont typeface="Wingdings" panose="05000000000000000000" pitchFamily="2" charset="2"/>
              <a:buChar char="q"/>
            </a:pPr>
            <a:r>
              <a:rPr lang="en-IN" sz="1200" dirty="0">
                <a:solidFill>
                  <a:schemeClr val="tx1"/>
                </a:solidFill>
              </a:rPr>
              <a:t>Loyalty Points:</a:t>
            </a:r>
          </a:p>
          <a:p>
            <a:pPr marL="358775" lvl="1" indent="-171450">
              <a:buFont typeface="Wingdings" panose="05000000000000000000" pitchFamily="2" charset="2"/>
              <a:buChar char="ü"/>
            </a:pPr>
            <a:r>
              <a:rPr lang="en-US" sz="1200" dirty="0">
                <a:solidFill>
                  <a:schemeClr val="tx1"/>
                </a:solidFill>
              </a:rPr>
              <a:t>Extra points on combos that include 2 or more associated items.</a:t>
            </a:r>
            <a:endParaRPr lang="en-IN" sz="1200" dirty="0">
              <a:solidFill>
                <a:schemeClr val="tx1"/>
              </a:solidFill>
            </a:endParaRPr>
          </a:p>
        </p:txBody>
      </p:sp>
      <p:sp>
        <p:nvSpPr>
          <p:cNvPr id="28" name="Rectangle 27">
            <a:extLst>
              <a:ext uri="{FF2B5EF4-FFF2-40B4-BE49-F238E27FC236}">
                <a16:creationId xmlns:a16="http://schemas.microsoft.com/office/drawing/2014/main" id="{3ABF0A34-27A7-FF56-B604-BE3FCE84B5AA}"/>
              </a:ext>
            </a:extLst>
          </p:cNvPr>
          <p:cNvSpPr/>
          <p:nvPr/>
        </p:nvSpPr>
        <p:spPr>
          <a:xfrm>
            <a:off x="877277" y="2024292"/>
            <a:ext cx="1525050" cy="4225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4</a:t>
            </a:r>
          </a:p>
        </p:txBody>
      </p:sp>
      <p:sp>
        <p:nvSpPr>
          <p:cNvPr id="11" name="Rectangle 10">
            <a:extLst>
              <a:ext uri="{FF2B5EF4-FFF2-40B4-BE49-F238E27FC236}">
                <a16:creationId xmlns:a16="http://schemas.microsoft.com/office/drawing/2014/main" id="{535897BF-7252-715B-4859-7A85B43CC11B}"/>
              </a:ext>
            </a:extLst>
          </p:cNvPr>
          <p:cNvSpPr/>
          <p:nvPr/>
        </p:nvSpPr>
        <p:spPr>
          <a:xfrm>
            <a:off x="2572932" y="4054364"/>
            <a:ext cx="8481848" cy="207474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134FFC5B-4C58-510C-A050-C528D30CFBDC}"/>
              </a:ext>
            </a:extLst>
          </p:cNvPr>
          <p:cNvSpPr/>
          <p:nvPr/>
        </p:nvSpPr>
        <p:spPr>
          <a:xfrm>
            <a:off x="2699056" y="4212017"/>
            <a:ext cx="8084557" cy="4225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 Stocking and Inventory Planning</a:t>
            </a:r>
          </a:p>
        </p:txBody>
      </p:sp>
      <p:sp>
        <p:nvSpPr>
          <p:cNvPr id="13" name="Rectangle 12">
            <a:extLst>
              <a:ext uri="{FF2B5EF4-FFF2-40B4-BE49-F238E27FC236}">
                <a16:creationId xmlns:a16="http://schemas.microsoft.com/office/drawing/2014/main" id="{4A064207-9705-F638-E7E9-78AD5459D1D3}"/>
              </a:ext>
            </a:extLst>
          </p:cNvPr>
          <p:cNvSpPr/>
          <p:nvPr/>
        </p:nvSpPr>
        <p:spPr>
          <a:xfrm>
            <a:off x="2699055" y="4730177"/>
            <a:ext cx="8084557" cy="127280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q"/>
            </a:pPr>
            <a:r>
              <a:rPr lang="en-US" sz="1200" dirty="0">
                <a:solidFill>
                  <a:schemeClr val="tx1"/>
                </a:solidFill>
              </a:rPr>
              <a:t>Use rule strength (support, confidence) to stock Poultry, Eggs, Juice, etc., in proportion to associated items.</a:t>
            </a:r>
          </a:p>
          <a:p>
            <a:endParaRPr lang="en-IN" sz="1200" dirty="0">
              <a:solidFill>
                <a:schemeClr val="tx1"/>
              </a:solidFill>
            </a:endParaRPr>
          </a:p>
          <a:p>
            <a:pPr marL="171450" indent="-171450">
              <a:buFont typeface="Wingdings" panose="05000000000000000000" pitchFamily="2" charset="2"/>
              <a:buChar char="q"/>
            </a:pPr>
            <a:r>
              <a:rPr lang="en-US" sz="1200" dirty="0">
                <a:solidFill>
                  <a:schemeClr val="tx1"/>
                </a:solidFill>
              </a:rPr>
              <a:t>Ensure associated items are not out-of-stock together to prevent lost sales opportunities.</a:t>
            </a:r>
            <a:endParaRPr lang="en-IN" sz="1200" dirty="0">
              <a:solidFill>
                <a:schemeClr val="tx1"/>
              </a:solidFill>
            </a:endParaRPr>
          </a:p>
        </p:txBody>
      </p:sp>
      <p:sp>
        <p:nvSpPr>
          <p:cNvPr id="15" name="Rectangle 14">
            <a:extLst>
              <a:ext uri="{FF2B5EF4-FFF2-40B4-BE49-F238E27FC236}">
                <a16:creationId xmlns:a16="http://schemas.microsoft.com/office/drawing/2014/main" id="{871AF510-1FFD-5282-2E96-EF60E57397F9}"/>
              </a:ext>
            </a:extLst>
          </p:cNvPr>
          <p:cNvSpPr/>
          <p:nvPr/>
        </p:nvSpPr>
        <p:spPr>
          <a:xfrm>
            <a:off x="877277" y="4212017"/>
            <a:ext cx="1525050" cy="422516"/>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b="1" dirty="0">
                <a:solidFill>
                  <a:schemeClr val="tx1"/>
                </a:solidFill>
              </a:rPr>
              <a:t>5</a:t>
            </a:r>
          </a:p>
        </p:txBody>
      </p:sp>
      <p:pic>
        <p:nvPicPr>
          <p:cNvPr id="8" name="Graphic 7" descr="Bullseye with solid fill">
            <a:extLst>
              <a:ext uri="{FF2B5EF4-FFF2-40B4-BE49-F238E27FC236}">
                <a16:creationId xmlns:a16="http://schemas.microsoft.com/office/drawing/2014/main" id="{5759FCFC-A90E-DE22-F7AA-A466FBB970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82602" y="2446808"/>
            <a:ext cx="914400" cy="914400"/>
          </a:xfrm>
          <a:prstGeom prst="rect">
            <a:avLst/>
          </a:prstGeom>
        </p:spPr>
      </p:pic>
      <p:pic>
        <p:nvPicPr>
          <p:cNvPr id="10" name="Graphic 9" descr="Transfer with solid fill">
            <a:extLst>
              <a:ext uri="{FF2B5EF4-FFF2-40B4-BE49-F238E27FC236}">
                <a16:creationId xmlns:a16="http://schemas.microsoft.com/office/drawing/2014/main" id="{504A2087-D6E5-D3DB-17C3-1678F57E92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66311" y="4634533"/>
            <a:ext cx="914400" cy="914400"/>
          </a:xfrm>
          <a:prstGeom prst="rect">
            <a:avLst/>
          </a:prstGeom>
        </p:spPr>
      </p:pic>
    </p:spTree>
    <p:extLst>
      <p:ext uri="{BB962C8B-B14F-4D97-AF65-F5344CB8AC3E}">
        <p14:creationId xmlns:p14="http://schemas.microsoft.com/office/powerpoint/2010/main" val="142192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82033-2315-2B0F-E605-5BCF77D261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FD595B-639C-8800-B919-3DC1FF9FA35E}"/>
              </a:ext>
            </a:extLst>
          </p:cNvPr>
          <p:cNvSpPr>
            <a:spLocks noGrp="1"/>
          </p:cNvSpPr>
          <p:nvPr>
            <p:ph type="title"/>
          </p:nvPr>
        </p:nvSpPr>
        <p:spPr/>
        <p:txBody>
          <a:bodyPr/>
          <a:lstStyle/>
          <a:p>
            <a:r>
              <a:rPr lang="en-IN" dirty="0"/>
              <a:t>DATA SUMMARY (1/2)</a:t>
            </a:r>
          </a:p>
        </p:txBody>
      </p:sp>
      <p:sp>
        <p:nvSpPr>
          <p:cNvPr id="4" name="Rectangle 3">
            <a:extLst>
              <a:ext uri="{FF2B5EF4-FFF2-40B4-BE49-F238E27FC236}">
                <a16:creationId xmlns:a16="http://schemas.microsoft.com/office/drawing/2014/main" id="{77A54268-76D4-EB57-B8AD-0F8BC851C8E9}"/>
              </a:ext>
            </a:extLst>
          </p:cNvPr>
          <p:cNvSpPr/>
          <p:nvPr/>
        </p:nvSpPr>
        <p:spPr>
          <a:xfrm>
            <a:off x="811619" y="1284572"/>
            <a:ext cx="4349027"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Data Dictionary</a:t>
            </a:r>
          </a:p>
        </p:txBody>
      </p:sp>
      <p:sp>
        <p:nvSpPr>
          <p:cNvPr id="6" name="Rectangle 5">
            <a:extLst>
              <a:ext uri="{FF2B5EF4-FFF2-40B4-BE49-F238E27FC236}">
                <a16:creationId xmlns:a16="http://schemas.microsoft.com/office/drawing/2014/main" id="{6363A30A-FDE5-25D2-7AC4-4457B7E6684E}"/>
              </a:ext>
            </a:extLst>
          </p:cNvPr>
          <p:cNvSpPr/>
          <p:nvPr/>
        </p:nvSpPr>
        <p:spPr>
          <a:xfrm>
            <a:off x="866851" y="1724940"/>
            <a:ext cx="4349027" cy="422786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r>
              <a:rPr lang="en-US" sz="1200" dirty="0">
                <a:solidFill>
                  <a:schemeClr val="tx1"/>
                </a:solidFill>
              </a:rPr>
              <a:t>ORDERNUMBER : Order Number</a:t>
            </a:r>
          </a:p>
          <a:p>
            <a:pPr marL="285750" indent="-285750">
              <a:buFont typeface="Wingdings" panose="05000000000000000000" pitchFamily="2" charset="2"/>
              <a:buChar char="§"/>
            </a:pPr>
            <a:r>
              <a:rPr lang="en-US" sz="1200" dirty="0">
                <a:solidFill>
                  <a:schemeClr val="tx1"/>
                </a:solidFill>
              </a:rPr>
              <a:t>CUSTOMERNAME : customer</a:t>
            </a:r>
          </a:p>
          <a:p>
            <a:pPr marL="285750" indent="-285750">
              <a:buFont typeface="Wingdings" panose="05000000000000000000" pitchFamily="2" charset="2"/>
              <a:buChar char="§"/>
            </a:pPr>
            <a:r>
              <a:rPr lang="en-US" sz="1200" dirty="0">
                <a:solidFill>
                  <a:schemeClr val="tx1"/>
                </a:solidFill>
              </a:rPr>
              <a:t>QUANTITYORDERED : Quantity ordered</a:t>
            </a:r>
          </a:p>
          <a:p>
            <a:pPr marL="285750" indent="-285750">
              <a:buFont typeface="Wingdings" panose="05000000000000000000" pitchFamily="2" charset="2"/>
              <a:buChar char="§"/>
            </a:pPr>
            <a:r>
              <a:rPr lang="en-US" sz="1200" dirty="0">
                <a:solidFill>
                  <a:schemeClr val="tx1"/>
                </a:solidFill>
              </a:rPr>
              <a:t>PHONE : Phone of the customer</a:t>
            </a:r>
          </a:p>
          <a:p>
            <a:pPr marL="285750" indent="-285750">
              <a:buFont typeface="Wingdings" panose="05000000000000000000" pitchFamily="2" charset="2"/>
              <a:buChar char="§"/>
            </a:pPr>
            <a:r>
              <a:rPr lang="en-US" sz="1200" dirty="0">
                <a:solidFill>
                  <a:schemeClr val="tx1"/>
                </a:solidFill>
              </a:rPr>
              <a:t>PRICEEACH : Price of Each item</a:t>
            </a:r>
          </a:p>
          <a:p>
            <a:pPr marL="285750" indent="-285750">
              <a:buFont typeface="Wingdings" panose="05000000000000000000" pitchFamily="2" charset="2"/>
              <a:buChar char="§"/>
            </a:pPr>
            <a:r>
              <a:rPr lang="en-US" sz="1200" dirty="0">
                <a:solidFill>
                  <a:schemeClr val="tx1"/>
                </a:solidFill>
              </a:rPr>
              <a:t>ADDRESSLINE1 : Address of customer</a:t>
            </a:r>
          </a:p>
          <a:p>
            <a:pPr marL="285750" indent="-285750">
              <a:buFont typeface="Wingdings" panose="05000000000000000000" pitchFamily="2" charset="2"/>
              <a:buChar char="§"/>
            </a:pPr>
            <a:r>
              <a:rPr lang="en-US" sz="1200" dirty="0">
                <a:solidFill>
                  <a:schemeClr val="tx1"/>
                </a:solidFill>
              </a:rPr>
              <a:t>ORDERLINENUMBER : order line</a:t>
            </a:r>
          </a:p>
          <a:p>
            <a:pPr marL="285750" indent="-285750">
              <a:buFont typeface="Wingdings" panose="05000000000000000000" pitchFamily="2" charset="2"/>
              <a:buChar char="§"/>
            </a:pPr>
            <a:r>
              <a:rPr lang="en-US" sz="1200" dirty="0">
                <a:solidFill>
                  <a:schemeClr val="tx1"/>
                </a:solidFill>
              </a:rPr>
              <a:t>CITY : City of customer</a:t>
            </a:r>
          </a:p>
          <a:p>
            <a:pPr marL="285750" indent="-285750">
              <a:buFont typeface="Wingdings" panose="05000000000000000000" pitchFamily="2" charset="2"/>
              <a:buChar char="§"/>
            </a:pPr>
            <a:r>
              <a:rPr lang="en-US" sz="1200" dirty="0">
                <a:solidFill>
                  <a:schemeClr val="tx1"/>
                </a:solidFill>
              </a:rPr>
              <a:t>SALES : Sales amount</a:t>
            </a:r>
          </a:p>
          <a:p>
            <a:pPr marL="285750" indent="-285750">
              <a:buFont typeface="Wingdings" panose="05000000000000000000" pitchFamily="2" charset="2"/>
              <a:buChar char="§"/>
            </a:pPr>
            <a:r>
              <a:rPr lang="en-US" sz="1200" dirty="0">
                <a:solidFill>
                  <a:schemeClr val="tx1"/>
                </a:solidFill>
              </a:rPr>
              <a:t>POSTALCODE : Postal Code of customer</a:t>
            </a:r>
          </a:p>
          <a:p>
            <a:pPr marL="285750" indent="-285750">
              <a:buFont typeface="Wingdings" panose="05000000000000000000" pitchFamily="2" charset="2"/>
              <a:buChar char="§"/>
            </a:pPr>
            <a:r>
              <a:rPr lang="en-US" sz="1200" dirty="0">
                <a:solidFill>
                  <a:schemeClr val="tx1"/>
                </a:solidFill>
              </a:rPr>
              <a:t>ORDERDATE : Order Date</a:t>
            </a:r>
          </a:p>
          <a:p>
            <a:pPr marL="285750" indent="-285750">
              <a:buFont typeface="Wingdings" panose="05000000000000000000" pitchFamily="2" charset="2"/>
              <a:buChar char="§"/>
            </a:pPr>
            <a:r>
              <a:rPr lang="en-US" sz="1200" dirty="0">
                <a:solidFill>
                  <a:schemeClr val="tx1"/>
                </a:solidFill>
              </a:rPr>
              <a:t>COUNTRY : Country customer</a:t>
            </a:r>
          </a:p>
          <a:p>
            <a:pPr marL="285750" indent="-285750">
              <a:buFont typeface="Wingdings" panose="05000000000000000000" pitchFamily="2" charset="2"/>
              <a:buChar char="§"/>
            </a:pPr>
            <a:r>
              <a:rPr lang="en-US" sz="1200" dirty="0">
                <a:solidFill>
                  <a:schemeClr val="tx1"/>
                </a:solidFill>
              </a:rPr>
              <a:t>DAYS_SINCE_LASTORDER : Days_ </a:t>
            </a:r>
            <a:r>
              <a:rPr lang="en-US" sz="1200" dirty="0" err="1">
                <a:solidFill>
                  <a:schemeClr val="tx1"/>
                </a:solidFill>
              </a:rPr>
              <a:t>Since_Lastorder</a:t>
            </a:r>
            <a:endParaRPr lang="en-US" sz="1200" dirty="0">
              <a:solidFill>
                <a:schemeClr val="tx1"/>
              </a:solidFill>
            </a:endParaRPr>
          </a:p>
          <a:p>
            <a:pPr marL="285750" indent="-285750">
              <a:buFont typeface="Wingdings" panose="05000000000000000000" pitchFamily="2" charset="2"/>
              <a:buChar char="§"/>
            </a:pPr>
            <a:r>
              <a:rPr lang="en-US" sz="1200" dirty="0">
                <a:solidFill>
                  <a:schemeClr val="tx1"/>
                </a:solidFill>
              </a:rPr>
              <a:t>CONTACTLASTNAME : Contact person customer</a:t>
            </a:r>
          </a:p>
          <a:p>
            <a:pPr marL="285750" indent="-285750">
              <a:buFont typeface="Wingdings" panose="05000000000000000000" pitchFamily="2" charset="2"/>
              <a:buChar char="§"/>
            </a:pPr>
            <a:r>
              <a:rPr lang="en-US" sz="1200" dirty="0">
                <a:solidFill>
                  <a:schemeClr val="tx1"/>
                </a:solidFill>
              </a:rPr>
              <a:t>STATUS : Status of order like Shipped or not</a:t>
            </a:r>
          </a:p>
          <a:p>
            <a:pPr marL="285750" indent="-285750">
              <a:buFont typeface="Wingdings" panose="05000000000000000000" pitchFamily="2" charset="2"/>
              <a:buChar char="§"/>
            </a:pPr>
            <a:r>
              <a:rPr lang="en-US" sz="1200" dirty="0">
                <a:solidFill>
                  <a:schemeClr val="tx1"/>
                </a:solidFill>
              </a:rPr>
              <a:t>CONTACTFIRSTNAME : Contact person customer</a:t>
            </a:r>
          </a:p>
          <a:p>
            <a:pPr marL="285750" indent="-285750">
              <a:buFont typeface="Wingdings" panose="05000000000000000000" pitchFamily="2" charset="2"/>
              <a:buChar char="§"/>
            </a:pPr>
            <a:r>
              <a:rPr lang="en-US" sz="1200" dirty="0">
                <a:solidFill>
                  <a:schemeClr val="tx1"/>
                </a:solidFill>
              </a:rPr>
              <a:t>PRODUCTLINE : Product line – CATEGORY</a:t>
            </a:r>
          </a:p>
          <a:p>
            <a:pPr marL="285750" indent="-285750">
              <a:buFont typeface="Wingdings" panose="05000000000000000000" pitchFamily="2" charset="2"/>
              <a:buChar char="§"/>
            </a:pPr>
            <a:r>
              <a:rPr lang="en-US" sz="1200" dirty="0">
                <a:solidFill>
                  <a:schemeClr val="tx1"/>
                </a:solidFill>
              </a:rPr>
              <a:t>DEALSIZE : Size of the deal based on Quantity and Item Price</a:t>
            </a:r>
          </a:p>
          <a:p>
            <a:pPr marL="285750" indent="-285750">
              <a:buFont typeface="Wingdings" panose="05000000000000000000" pitchFamily="2" charset="2"/>
              <a:buChar char="§"/>
            </a:pPr>
            <a:r>
              <a:rPr lang="en-US" sz="1200" dirty="0">
                <a:solidFill>
                  <a:schemeClr val="tx1"/>
                </a:solidFill>
              </a:rPr>
              <a:t>MSRP : Manufacturer's Suggested Retail Price</a:t>
            </a:r>
          </a:p>
          <a:p>
            <a:pPr marL="285750" indent="-285750">
              <a:buFont typeface="Wingdings" panose="05000000000000000000" pitchFamily="2" charset="2"/>
              <a:buChar char="§"/>
            </a:pPr>
            <a:r>
              <a:rPr lang="en-US" sz="1200" dirty="0">
                <a:solidFill>
                  <a:schemeClr val="tx1"/>
                </a:solidFill>
              </a:rPr>
              <a:t>PRODUCTCODE : Code of Product</a:t>
            </a:r>
          </a:p>
        </p:txBody>
      </p:sp>
      <p:sp>
        <p:nvSpPr>
          <p:cNvPr id="3" name="Rectangle 2">
            <a:extLst>
              <a:ext uri="{FF2B5EF4-FFF2-40B4-BE49-F238E27FC236}">
                <a16:creationId xmlns:a16="http://schemas.microsoft.com/office/drawing/2014/main" id="{D2BDDD11-31F8-68DB-C0F5-C59E53C1BCB7}"/>
              </a:ext>
            </a:extLst>
          </p:cNvPr>
          <p:cNvSpPr/>
          <p:nvPr/>
        </p:nvSpPr>
        <p:spPr>
          <a:xfrm>
            <a:off x="5215878" y="1724939"/>
            <a:ext cx="5051177" cy="23043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
            </a:pPr>
            <a:endParaRPr lang="en-US" sz="1200" dirty="0">
              <a:solidFill>
                <a:schemeClr val="tx1"/>
              </a:solidFill>
            </a:endParaRPr>
          </a:p>
        </p:txBody>
      </p:sp>
      <p:sp>
        <p:nvSpPr>
          <p:cNvPr id="8" name="Rectangle 7">
            <a:extLst>
              <a:ext uri="{FF2B5EF4-FFF2-40B4-BE49-F238E27FC236}">
                <a16:creationId xmlns:a16="http://schemas.microsoft.com/office/drawing/2014/main" id="{BF9A6C22-611F-6751-A85F-F9885DCAC353}"/>
              </a:ext>
            </a:extLst>
          </p:cNvPr>
          <p:cNvSpPr/>
          <p:nvPr/>
        </p:nvSpPr>
        <p:spPr>
          <a:xfrm>
            <a:off x="5236830" y="1285274"/>
            <a:ext cx="4835739"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Data Information</a:t>
            </a:r>
          </a:p>
        </p:txBody>
      </p:sp>
      <p:pic>
        <p:nvPicPr>
          <p:cNvPr id="10" name="Picture 9">
            <a:extLst>
              <a:ext uri="{FF2B5EF4-FFF2-40B4-BE49-F238E27FC236}">
                <a16:creationId xmlns:a16="http://schemas.microsoft.com/office/drawing/2014/main" id="{D0554E3A-87B9-21E6-2C7E-A06A4B4E3757}"/>
              </a:ext>
            </a:extLst>
          </p:cNvPr>
          <p:cNvPicPr>
            <a:picLocks noChangeAspect="1"/>
          </p:cNvPicPr>
          <p:nvPr/>
        </p:nvPicPr>
        <p:blipFill>
          <a:blip r:embed="rId2"/>
          <a:stretch>
            <a:fillRect/>
          </a:stretch>
        </p:blipFill>
        <p:spPr>
          <a:xfrm>
            <a:off x="5309476" y="1899385"/>
            <a:ext cx="4389124" cy="3979777"/>
          </a:xfrm>
          <a:prstGeom prst="rect">
            <a:avLst/>
          </a:prstGeom>
        </p:spPr>
      </p:pic>
      <p:pic>
        <p:nvPicPr>
          <p:cNvPr id="12" name="Picture 11">
            <a:extLst>
              <a:ext uri="{FF2B5EF4-FFF2-40B4-BE49-F238E27FC236}">
                <a16:creationId xmlns:a16="http://schemas.microsoft.com/office/drawing/2014/main" id="{80C340AE-49C0-C7C2-BC2C-9E318FB299DA}"/>
              </a:ext>
            </a:extLst>
          </p:cNvPr>
          <p:cNvPicPr>
            <a:picLocks noChangeAspect="1"/>
          </p:cNvPicPr>
          <p:nvPr/>
        </p:nvPicPr>
        <p:blipFill>
          <a:blip r:embed="rId3"/>
          <a:stretch>
            <a:fillRect/>
          </a:stretch>
        </p:blipFill>
        <p:spPr>
          <a:xfrm>
            <a:off x="9698601" y="1899385"/>
            <a:ext cx="1838792" cy="3502950"/>
          </a:xfrm>
          <a:prstGeom prst="rect">
            <a:avLst/>
          </a:prstGeom>
        </p:spPr>
      </p:pic>
      <p:pic>
        <p:nvPicPr>
          <p:cNvPr id="14" name="Picture 13">
            <a:extLst>
              <a:ext uri="{FF2B5EF4-FFF2-40B4-BE49-F238E27FC236}">
                <a16:creationId xmlns:a16="http://schemas.microsoft.com/office/drawing/2014/main" id="{7C3D4597-6B2A-2C4D-B594-A60063BB30D5}"/>
              </a:ext>
            </a:extLst>
          </p:cNvPr>
          <p:cNvPicPr>
            <a:picLocks noChangeAspect="1"/>
          </p:cNvPicPr>
          <p:nvPr/>
        </p:nvPicPr>
        <p:blipFill>
          <a:blip r:embed="rId4"/>
          <a:stretch>
            <a:fillRect/>
          </a:stretch>
        </p:blipFill>
        <p:spPr>
          <a:xfrm>
            <a:off x="9827146" y="5483138"/>
            <a:ext cx="1427949" cy="408724"/>
          </a:xfrm>
          <a:prstGeom prst="rect">
            <a:avLst/>
          </a:prstGeom>
        </p:spPr>
      </p:pic>
    </p:spTree>
    <p:extLst>
      <p:ext uri="{BB962C8B-B14F-4D97-AF65-F5344CB8AC3E}">
        <p14:creationId xmlns:p14="http://schemas.microsoft.com/office/powerpoint/2010/main" val="11013004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CA01E-5B16-EE0C-7584-E69AF3C67642}"/>
            </a:ext>
          </a:extLst>
        </p:cNvPr>
        <p:cNvGrpSpPr/>
        <p:nvPr/>
      </p:nvGrpSpPr>
      <p:grpSpPr>
        <a:xfrm>
          <a:off x="0" y="0"/>
          <a:ext cx="0" cy="0"/>
          <a:chOff x="0" y="0"/>
          <a:chExt cx="0" cy="0"/>
        </a:xfrm>
      </p:grpSpPr>
      <p:pic>
        <p:nvPicPr>
          <p:cNvPr id="12" name="Picture 11">
            <a:extLst>
              <a:ext uri="{FF2B5EF4-FFF2-40B4-BE49-F238E27FC236}">
                <a16:creationId xmlns:a16="http://schemas.microsoft.com/office/drawing/2014/main" id="{F06611F6-F80D-8AFB-CEAD-FA349E08BBA6}"/>
              </a:ext>
            </a:extLst>
          </p:cNvPr>
          <p:cNvPicPr>
            <a:picLocks noChangeAspect="1"/>
          </p:cNvPicPr>
          <p:nvPr/>
        </p:nvPicPr>
        <p:blipFill>
          <a:blip r:embed="rId2"/>
          <a:srcRect t="7426" b="4431"/>
          <a:stretch/>
        </p:blipFill>
        <p:spPr>
          <a:xfrm>
            <a:off x="4669787" y="1330174"/>
            <a:ext cx="7522213" cy="4051898"/>
          </a:xfrm>
          <a:prstGeom prst="rect">
            <a:avLst/>
          </a:prstGeom>
        </p:spPr>
      </p:pic>
    </p:spTree>
    <p:extLst>
      <p:ext uri="{BB962C8B-B14F-4D97-AF65-F5344CB8AC3E}">
        <p14:creationId xmlns:p14="http://schemas.microsoft.com/office/powerpoint/2010/main" val="2980779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023556-88FE-FED2-3138-8CF068FFD2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1FABB-14FB-B660-6072-BC2ACD196C39}"/>
              </a:ext>
            </a:extLst>
          </p:cNvPr>
          <p:cNvSpPr>
            <a:spLocks noGrp="1"/>
          </p:cNvSpPr>
          <p:nvPr>
            <p:ph type="title"/>
          </p:nvPr>
        </p:nvSpPr>
        <p:spPr/>
        <p:txBody>
          <a:bodyPr/>
          <a:lstStyle/>
          <a:p>
            <a:r>
              <a:rPr lang="en-IN" dirty="0"/>
              <a:t>DATA SUMMARY (2/2)</a:t>
            </a:r>
          </a:p>
        </p:txBody>
      </p:sp>
      <p:sp>
        <p:nvSpPr>
          <p:cNvPr id="4" name="Rectangle 3">
            <a:extLst>
              <a:ext uri="{FF2B5EF4-FFF2-40B4-BE49-F238E27FC236}">
                <a16:creationId xmlns:a16="http://schemas.microsoft.com/office/drawing/2014/main" id="{3CF120DB-02AB-276B-27FC-058BF4AD88F1}"/>
              </a:ext>
            </a:extLst>
          </p:cNvPr>
          <p:cNvSpPr/>
          <p:nvPr/>
        </p:nvSpPr>
        <p:spPr>
          <a:xfrm>
            <a:off x="811619" y="1560733"/>
            <a:ext cx="6583656"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Data Description</a:t>
            </a:r>
          </a:p>
        </p:txBody>
      </p:sp>
      <p:sp>
        <p:nvSpPr>
          <p:cNvPr id="9" name="Rectangle 8">
            <a:extLst>
              <a:ext uri="{FF2B5EF4-FFF2-40B4-BE49-F238E27FC236}">
                <a16:creationId xmlns:a16="http://schemas.microsoft.com/office/drawing/2014/main" id="{46287B15-984B-D314-F1AB-B84925F9A66E}"/>
              </a:ext>
            </a:extLst>
          </p:cNvPr>
          <p:cNvSpPr/>
          <p:nvPr/>
        </p:nvSpPr>
        <p:spPr>
          <a:xfrm>
            <a:off x="6793562" y="1560732"/>
            <a:ext cx="5024745"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Data Inference</a:t>
            </a:r>
          </a:p>
        </p:txBody>
      </p:sp>
      <p:sp>
        <p:nvSpPr>
          <p:cNvPr id="11" name="Rectangle 10">
            <a:extLst>
              <a:ext uri="{FF2B5EF4-FFF2-40B4-BE49-F238E27FC236}">
                <a16:creationId xmlns:a16="http://schemas.microsoft.com/office/drawing/2014/main" id="{B9C29C49-C10D-0C7D-4358-ADB6E3F718AF}"/>
              </a:ext>
            </a:extLst>
          </p:cNvPr>
          <p:cNvSpPr/>
          <p:nvPr/>
        </p:nvSpPr>
        <p:spPr>
          <a:xfrm>
            <a:off x="6793562" y="2059773"/>
            <a:ext cx="5075227" cy="420601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171450" indent="-171450">
              <a:buFont typeface="Wingdings" panose="05000000000000000000" pitchFamily="2" charset="2"/>
              <a:buChar char="§"/>
            </a:pPr>
            <a:r>
              <a:rPr lang="en-US" sz="1200" b="1" dirty="0">
                <a:solidFill>
                  <a:schemeClr val="tx1"/>
                </a:solidFill>
              </a:rPr>
              <a:t>Data</a:t>
            </a:r>
            <a:r>
              <a:rPr lang="en-US" sz="1200" dirty="0">
                <a:solidFill>
                  <a:schemeClr val="tx1"/>
                </a:solidFill>
              </a:rPr>
              <a:t>:  Past 3 years.</a:t>
            </a:r>
          </a:p>
          <a:p>
            <a:pPr marL="171450" indent="-171450">
              <a:buFont typeface="Wingdings" panose="05000000000000000000" pitchFamily="2" charset="2"/>
              <a:buChar char="§"/>
            </a:pPr>
            <a:r>
              <a:rPr lang="en-US" sz="1200" b="1" dirty="0">
                <a:solidFill>
                  <a:schemeClr val="tx1"/>
                </a:solidFill>
              </a:rPr>
              <a:t>Dataset</a:t>
            </a:r>
            <a:r>
              <a:rPr lang="en-US" sz="1200" dirty="0">
                <a:solidFill>
                  <a:schemeClr val="tx1"/>
                </a:solidFill>
              </a:rPr>
              <a:t>:  20 columns and 2747 rows</a:t>
            </a:r>
          </a:p>
          <a:p>
            <a:pPr marL="171450" indent="-171450">
              <a:buFont typeface="Wingdings" panose="05000000000000000000" pitchFamily="2" charset="2"/>
              <a:buChar char="§"/>
            </a:pPr>
            <a:r>
              <a:rPr lang="en-US" sz="1200" b="1" dirty="0">
                <a:solidFill>
                  <a:schemeClr val="tx1"/>
                </a:solidFill>
              </a:rPr>
              <a:t>Missing values and Duplicate values</a:t>
            </a:r>
            <a:r>
              <a:rPr lang="en-US" sz="1200" dirty="0">
                <a:solidFill>
                  <a:schemeClr val="tx1"/>
                </a:solidFill>
              </a:rPr>
              <a:t>: None</a:t>
            </a:r>
          </a:p>
          <a:p>
            <a:pPr marL="171450" indent="-171450">
              <a:buFont typeface="Wingdings" panose="05000000000000000000" pitchFamily="2" charset="2"/>
              <a:buChar char="§"/>
            </a:pPr>
            <a:r>
              <a:rPr lang="en-US" sz="1200" b="1" dirty="0">
                <a:solidFill>
                  <a:schemeClr val="tx1"/>
                </a:solidFill>
              </a:rPr>
              <a:t>No abnormalities </a:t>
            </a:r>
            <a:r>
              <a:rPr lang="en-US" sz="1200" dirty="0">
                <a:solidFill>
                  <a:schemeClr val="tx1"/>
                </a:solidFill>
              </a:rPr>
              <a:t>detected in the data that required pre-processing</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b="1" dirty="0">
                <a:solidFill>
                  <a:schemeClr val="tx1"/>
                </a:solidFill>
              </a:rPr>
              <a:t>Mean</a:t>
            </a:r>
            <a:r>
              <a:rPr lang="en-US" sz="1200" dirty="0">
                <a:solidFill>
                  <a:schemeClr val="tx1"/>
                </a:solidFill>
              </a:rPr>
              <a:t> of No. of items ordered = 35 | </a:t>
            </a:r>
            <a:r>
              <a:rPr lang="en-US" sz="1200" b="1" dirty="0">
                <a:solidFill>
                  <a:schemeClr val="tx1"/>
                </a:solidFill>
              </a:rPr>
              <a:t>Standard Deviation </a:t>
            </a:r>
            <a:r>
              <a:rPr lang="en-US" sz="1200" dirty="0">
                <a:solidFill>
                  <a:schemeClr val="tx1"/>
                </a:solidFill>
              </a:rPr>
              <a:t>= 9.76 | </a:t>
            </a:r>
            <a:r>
              <a:rPr lang="en-US" sz="1200" b="1" dirty="0">
                <a:solidFill>
                  <a:schemeClr val="tx1"/>
                </a:solidFill>
              </a:rPr>
              <a:t>Range</a:t>
            </a:r>
            <a:r>
              <a:rPr lang="en-US" sz="1200" dirty="0">
                <a:solidFill>
                  <a:schemeClr val="tx1"/>
                </a:solidFill>
              </a:rPr>
              <a:t> </a:t>
            </a:r>
            <a:r>
              <a:rPr lang="en-US" sz="1200" b="1" dirty="0">
                <a:solidFill>
                  <a:schemeClr val="tx1"/>
                </a:solidFill>
              </a:rPr>
              <a:t>covering 68% </a:t>
            </a:r>
            <a:r>
              <a:rPr lang="en-US" sz="1200" dirty="0">
                <a:solidFill>
                  <a:schemeClr val="tx1"/>
                </a:solidFill>
              </a:rPr>
              <a:t>values = 25-45</a:t>
            </a:r>
          </a:p>
          <a:p>
            <a:pPr marL="171450" indent="-171450">
              <a:buFont typeface="Wingdings" panose="05000000000000000000" pitchFamily="2" charset="2"/>
              <a:buChar char="§"/>
            </a:pPr>
            <a:r>
              <a:rPr lang="en-US" sz="1200" b="1" dirty="0">
                <a:solidFill>
                  <a:schemeClr val="tx1"/>
                </a:solidFill>
              </a:rPr>
              <a:t>Mean</a:t>
            </a:r>
            <a:r>
              <a:rPr lang="en-US" sz="1200" dirty="0">
                <a:solidFill>
                  <a:schemeClr val="tx1"/>
                </a:solidFill>
              </a:rPr>
              <a:t> of Price of each item = 101.9 | </a:t>
            </a:r>
            <a:r>
              <a:rPr lang="en-US" sz="1200" b="1" dirty="0">
                <a:solidFill>
                  <a:schemeClr val="tx1"/>
                </a:solidFill>
              </a:rPr>
              <a:t>Standard Deviation </a:t>
            </a:r>
            <a:r>
              <a:rPr lang="en-US" sz="1200" dirty="0">
                <a:solidFill>
                  <a:schemeClr val="tx1"/>
                </a:solidFill>
              </a:rPr>
              <a:t>= 42.04 | </a:t>
            </a:r>
            <a:r>
              <a:rPr lang="en-US" sz="1200" b="1" dirty="0">
                <a:solidFill>
                  <a:schemeClr val="tx1"/>
                </a:solidFill>
              </a:rPr>
              <a:t>Range</a:t>
            </a:r>
            <a:r>
              <a:rPr lang="en-US" sz="1200" dirty="0">
                <a:solidFill>
                  <a:schemeClr val="tx1"/>
                </a:solidFill>
              </a:rPr>
              <a:t> </a:t>
            </a:r>
            <a:r>
              <a:rPr lang="en-US" sz="1200" b="1" dirty="0">
                <a:solidFill>
                  <a:schemeClr val="tx1"/>
                </a:solidFill>
              </a:rPr>
              <a:t>covering 68% </a:t>
            </a:r>
            <a:r>
              <a:rPr lang="en-US" sz="1200" dirty="0">
                <a:solidFill>
                  <a:schemeClr val="tx1"/>
                </a:solidFill>
              </a:rPr>
              <a:t>values = 60-144</a:t>
            </a:r>
          </a:p>
          <a:p>
            <a:pPr marL="171450" indent="-171450">
              <a:buFont typeface="Wingdings" panose="05000000000000000000" pitchFamily="2" charset="2"/>
              <a:buChar char="§"/>
            </a:pPr>
            <a:r>
              <a:rPr lang="en-US" sz="1200" b="1" dirty="0">
                <a:solidFill>
                  <a:schemeClr val="tx1"/>
                </a:solidFill>
              </a:rPr>
              <a:t>Mean</a:t>
            </a:r>
            <a:r>
              <a:rPr lang="en-US" sz="1200" dirty="0">
                <a:solidFill>
                  <a:schemeClr val="tx1"/>
                </a:solidFill>
              </a:rPr>
              <a:t> of Sales amount per order = 3553.05 |</a:t>
            </a:r>
            <a:r>
              <a:rPr lang="en-US" sz="1200" b="1" dirty="0">
                <a:solidFill>
                  <a:schemeClr val="tx1"/>
                </a:solidFill>
              </a:rPr>
              <a:t>Standard Deviation </a:t>
            </a:r>
            <a:r>
              <a:rPr lang="en-US" sz="1200" dirty="0">
                <a:solidFill>
                  <a:schemeClr val="tx1"/>
                </a:solidFill>
              </a:rPr>
              <a:t>= 1838.95 | </a:t>
            </a:r>
            <a:r>
              <a:rPr lang="en-US" sz="1200" b="1" dirty="0">
                <a:solidFill>
                  <a:schemeClr val="tx1"/>
                </a:solidFill>
              </a:rPr>
              <a:t>Range</a:t>
            </a:r>
            <a:r>
              <a:rPr lang="en-US" sz="1200" dirty="0">
                <a:solidFill>
                  <a:schemeClr val="tx1"/>
                </a:solidFill>
              </a:rPr>
              <a:t> </a:t>
            </a:r>
            <a:r>
              <a:rPr lang="en-US" sz="1200" b="1" dirty="0">
                <a:solidFill>
                  <a:schemeClr val="tx1"/>
                </a:solidFill>
              </a:rPr>
              <a:t>covering 68% </a:t>
            </a:r>
            <a:r>
              <a:rPr lang="en-US" sz="1200" dirty="0">
                <a:solidFill>
                  <a:schemeClr val="tx1"/>
                </a:solidFill>
              </a:rPr>
              <a:t>values = 1714-5392</a:t>
            </a:r>
          </a:p>
          <a:p>
            <a:pPr marL="171450" indent="-171450">
              <a:buFont typeface="Wingdings" panose="05000000000000000000" pitchFamily="2" charset="2"/>
              <a:buChar char="§"/>
            </a:pPr>
            <a:r>
              <a:rPr lang="en-US" sz="1200" b="1" dirty="0">
                <a:solidFill>
                  <a:schemeClr val="tx1"/>
                </a:solidFill>
              </a:rPr>
              <a:t>Mean</a:t>
            </a:r>
            <a:r>
              <a:rPr lang="en-US" sz="1200" dirty="0">
                <a:solidFill>
                  <a:schemeClr val="tx1"/>
                </a:solidFill>
              </a:rPr>
              <a:t> of Days since the last order = 383.09 |</a:t>
            </a:r>
            <a:r>
              <a:rPr lang="en-US" sz="1200" b="1" dirty="0">
                <a:solidFill>
                  <a:schemeClr val="tx1"/>
                </a:solidFill>
              </a:rPr>
              <a:t>Standard Deviation </a:t>
            </a:r>
            <a:r>
              <a:rPr lang="en-US" sz="1200" dirty="0">
                <a:solidFill>
                  <a:schemeClr val="tx1"/>
                </a:solidFill>
              </a:rPr>
              <a:t>= 230.23 | </a:t>
            </a:r>
            <a:r>
              <a:rPr lang="en-US" sz="1200" b="1" dirty="0">
                <a:solidFill>
                  <a:schemeClr val="tx1"/>
                </a:solidFill>
              </a:rPr>
              <a:t>Range</a:t>
            </a:r>
            <a:r>
              <a:rPr lang="en-US" sz="1200" dirty="0">
                <a:solidFill>
                  <a:schemeClr val="tx1"/>
                </a:solidFill>
              </a:rPr>
              <a:t> </a:t>
            </a:r>
            <a:r>
              <a:rPr lang="en-US" sz="1200" b="1" dirty="0">
                <a:solidFill>
                  <a:schemeClr val="tx1"/>
                </a:solidFill>
              </a:rPr>
              <a:t>covering 68% </a:t>
            </a:r>
            <a:r>
              <a:rPr lang="en-US" sz="1200" dirty="0">
                <a:solidFill>
                  <a:schemeClr val="tx1"/>
                </a:solidFill>
              </a:rPr>
              <a:t>values = 153-613</a:t>
            </a:r>
          </a:p>
          <a:p>
            <a:pPr marL="171450" indent="-171450">
              <a:buFont typeface="Wingdings" panose="05000000000000000000" pitchFamily="2" charset="2"/>
              <a:buChar char="§"/>
            </a:pPr>
            <a:r>
              <a:rPr lang="en-US" sz="1200" b="1" dirty="0">
                <a:solidFill>
                  <a:schemeClr val="tx1"/>
                </a:solidFill>
              </a:rPr>
              <a:t>Mean</a:t>
            </a:r>
            <a:r>
              <a:rPr lang="en-US" sz="1200" dirty="0">
                <a:solidFill>
                  <a:schemeClr val="tx1"/>
                </a:solidFill>
              </a:rPr>
              <a:t> of Manufacturer's Suggested Retail Price per order = 100.69 |</a:t>
            </a:r>
            <a:r>
              <a:rPr lang="en-US" sz="1200" b="1" dirty="0">
                <a:solidFill>
                  <a:schemeClr val="tx1"/>
                </a:solidFill>
              </a:rPr>
              <a:t>Standard Deviation </a:t>
            </a:r>
            <a:r>
              <a:rPr lang="en-US" sz="1200" dirty="0">
                <a:solidFill>
                  <a:schemeClr val="tx1"/>
                </a:solidFill>
              </a:rPr>
              <a:t>= 40.11 | </a:t>
            </a:r>
            <a:r>
              <a:rPr lang="en-US" sz="1200" b="1" dirty="0">
                <a:solidFill>
                  <a:schemeClr val="tx1"/>
                </a:solidFill>
              </a:rPr>
              <a:t>Range</a:t>
            </a:r>
            <a:r>
              <a:rPr lang="en-US" sz="1200" dirty="0">
                <a:solidFill>
                  <a:schemeClr val="tx1"/>
                </a:solidFill>
              </a:rPr>
              <a:t> </a:t>
            </a:r>
            <a:r>
              <a:rPr lang="en-US" sz="1200" b="1" dirty="0">
                <a:solidFill>
                  <a:schemeClr val="tx1"/>
                </a:solidFill>
              </a:rPr>
              <a:t>covering 68% </a:t>
            </a:r>
            <a:r>
              <a:rPr lang="en-US" sz="1200" dirty="0">
                <a:solidFill>
                  <a:schemeClr val="tx1"/>
                </a:solidFill>
              </a:rPr>
              <a:t>values = 61-141</a:t>
            </a:r>
          </a:p>
          <a:p>
            <a:endParaRPr lang="en-US" sz="1200" dirty="0">
              <a:solidFill>
                <a:schemeClr val="tx1"/>
              </a:solidFill>
            </a:endParaRPr>
          </a:p>
          <a:p>
            <a:r>
              <a:rPr lang="en-US" sz="1200" b="1" dirty="0">
                <a:solidFill>
                  <a:schemeClr val="tx1"/>
                </a:solidFill>
              </a:rPr>
              <a:t>Assumptions: -</a:t>
            </a:r>
          </a:p>
          <a:p>
            <a:pPr marL="171450" indent="-171450">
              <a:buFont typeface="Wingdings" panose="05000000000000000000" pitchFamily="2" charset="2"/>
              <a:buChar char="§"/>
            </a:pPr>
            <a:r>
              <a:rPr lang="en-US" sz="1200" dirty="0">
                <a:solidFill>
                  <a:schemeClr val="tx1"/>
                </a:solidFill>
              </a:rPr>
              <a:t>Each row in the data represents a unique transaction made by a customer</a:t>
            </a:r>
          </a:p>
          <a:p>
            <a:pPr marL="171450" indent="-171450">
              <a:buFont typeface="Wingdings" panose="05000000000000000000" pitchFamily="2" charset="2"/>
              <a:buChar char="§"/>
            </a:pPr>
            <a:r>
              <a:rPr lang="en-US" sz="1200" dirty="0">
                <a:solidFill>
                  <a:schemeClr val="tx1"/>
                </a:solidFill>
              </a:rPr>
              <a:t>‘DAYS_SINCE_LAST_ORDER' is ignored and recomputed as '[Max(ORDERDATE)- ORDERDATE]'</a:t>
            </a:r>
          </a:p>
          <a:p>
            <a:pPr marL="171450" indent="-171450">
              <a:buFont typeface="Wingdings" panose="05000000000000000000" pitchFamily="2" charset="2"/>
              <a:buChar char="§"/>
            </a:pPr>
            <a:r>
              <a:rPr lang="en-US" sz="1200" dirty="0">
                <a:solidFill>
                  <a:schemeClr val="tx1"/>
                </a:solidFill>
              </a:rPr>
              <a:t>The recommendations provided are based on the insights gained from the analysis of the transaction data.</a:t>
            </a:r>
          </a:p>
        </p:txBody>
      </p:sp>
      <p:pic>
        <p:nvPicPr>
          <p:cNvPr id="15" name="Picture 14">
            <a:extLst>
              <a:ext uri="{FF2B5EF4-FFF2-40B4-BE49-F238E27FC236}">
                <a16:creationId xmlns:a16="http://schemas.microsoft.com/office/drawing/2014/main" id="{66DE9CF3-6898-6E9D-D0C9-171D62B9D728}"/>
              </a:ext>
            </a:extLst>
          </p:cNvPr>
          <p:cNvPicPr>
            <a:picLocks noChangeAspect="1"/>
          </p:cNvPicPr>
          <p:nvPr/>
        </p:nvPicPr>
        <p:blipFill>
          <a:blip r:embed="rId2"/>
          <a:stretch>
            <a:fillRect/>
          </a:stretch>
        </p:blipFill>
        <p:spPr>
          <a:xfrm>
            <a:off x="811619" y="2289069"/>
            <a:ext cx="5843833" cy="3590093"/>
          </a:xfrm>
          <a:prstGeom prst="rect">
            <a:avLst/>
          </a:prstGeom>
        </p:spPr>
      </p:pic>
    </p:spTree>
    <p:extLst>
      <p:ext uri="{BB962C8B-B14F-4D97-AF65-F5344CB8AC3E}">
        <p14:creationId xmlns:p14="http://schemas.microsoft.com/office/powerpoint/2010/main" val="2771885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3E954-EABA-B50F-0541-689040BC8A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D1D15-EC9F-8BBA-9AB9-5D17437065DF}"/>
              </a:ext>
            </a:extLst>
          </p:cNvPr>
          <p:cNvSpPr>
            <a:spLocks noGrp="1"/>
          </p:cNvSpPr>
          <p:nvPr>
            <p:ph type="title"/>
          </p:nvPr>
        </p:nvSpPr>
        <p:spPr/>
        <p:txBody>
          <a:bodyPr>
            <a:normAutofit/>
          </a:bodyPr>
          <a:lstStyle/>
          <a:p>
            <a:r>
              <a:rPr lang="en-IN" dirty="0"/>
              <a:t>EXPLORATORY DATA ANALYSIS (1/13)</a:t>
            </a:r>
          </a:p>
        </p:txBody>
      </p:sp>
      <p:sp>
        <p:nvSpPr>
          <p:cNvPr id="4" name="Rectangle 3">
            <a:extLst>
              <a:ext uri="{FF2B5EF4-FFF2-40B4-BE49-F238E27FC236}">
                <a16:creationId xmlns:a16="http://schemas.microsoft.com/office/drawing/2014/main" id="{3FB02C5F-8A26-C5A4-F0E9-BA121167AB35}"/>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Univariate Analysis</a:t>
            </a:r>
          </a:p>
        </p:txBody>
      </p:sp>
      <p:pic>
        <p:nvPicPr>
          <p:cNvPr id="5" name="Picture 4">
            <a:extLst>
              <a:ext uri="{FF2B5EF4-FFF2-40B4-BE49-F238E27FC236}">
                <a16:creationId xmlns:a16="http://schemas.microsoft.com/office/drawing/2014/main" id="{03B6C1B5-1AC5-90B6-9D73-6C6CFBF70F82}"/>
              </a:ext>
            </a:extLst>
          </p:cNvPr>
          <p:cNvPicPr>
            <a:picLocks noChangeAspect="1"/>
          </p:cNvPicPr>
          <p:nvPr/>
        </p:nvPicPr>
        <p:blipFill>
          <a:blip r:embed="rId3"/>
          <a:stretch>
            <a:fillRect/>
          </a:stretch>
        </p:blipFill>
        <p:spPr>
          <a:xfrm>
            <a:off x="934357" y="1810388"/>
            <a:ext cx="4789155" cy="2848639"/>
          </a:xfrm>
          <a:prstGeom prst="rect">
            <a:avLst/>
          </a:prstGeom>
        </p:spPr>
      </p:pic>
      <p:pic>
        <p:nvPicPr>
          <p:cNvPr id="7" name="Picture 6">
            <a:extLst>
              <a:ext uri="{FF2B5EF4-FFF2-40B4-BE49-F238E27FC236}">
                <a16:creationId xmlns:a16="http://schemas.microsoft.com/office/drawing/2014/main" id="{176A7562-A004-0370-279F-57D66A47C17F}"/>
              </a:ext>
            </a:extLst>
          </p:cNvPr>
          <p:cNvPicPr>
            <a:picLocks noChangeAspect="1"/>
          </p:cNvPicPr>
          <p:nvPr/>
        </p:nvPicPr>
        <p:blipFill>
          <a:blip r:embed="rId4"/>
          <a:stretch>
            <a:fillRect/>
          </a:stretch>
        </p:blipFill>
        <p:spPr>
          <a:xfrm>
            <a:off x="6273970" y="1810388"/>
            <a:ext cx="4789155" cy="2843962"/>
          </a:xfrm>
          <a:prstGeom prst="rect">
            <a:avLst/>
          </a:prstGeom>
        </p:spPr>
      </p:pic>
      <p:sp>
        <p:nvSpPr>
          <p:cNvPr id="8" name="Rectangle 7">
            <a:extLst>
              <a:ext uri="{FF2B5EF4-FFF2-40B4-BE49-F238E27FC236}">
                <a16:creationId xmlns:a16="http://schemas.microsoft.com/office/drawing/2014/main" id="{7CB2A8C1-FBC5-F381-450E-3B8E64950C0C}"/>
              </a:ext>
            </a:extLst>
          </p:cNvPr>
          <p:cNvSpPr/>
          <p:nvPr/>
        </p:nvSpPr>
        <p:spPr>
          <a:xfrm>
            <a:off x="823893" y="4897253"/>
            <a:ext cx="5075227" cy="14996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Quantity Ordered:-</a:t>
            </a:r>
          </a:p>
          <a:p>
            <a:endParaRPr lang="en-US" sz="1200" b="1" dirty="0">
              <a:solidFill>
                <a:schemeClr val="tx1"/>
              </a:solidFill>
            </a:endParaRPr>
          </a:p>
          <a:p>
            <a:pPr marL="171450" indent="-171450">
              <a:buFont typeface="Wingdings" panose="05000000000000000000" pitchFamily="2" charset="2"/>
              <a:buChar char="§"/>
            </a:pPr>
            <a:r>
              <a:rPr lang="en-US" sz="1200" dirty="0">
                <a:solidFill>
                  <a:schemeClr val="tx1"/>
                </a:solidFill>
              </a:rPr>
              <a:t>There is a large variation</a:t>
            </a:r>
          </a:p>
          <a:p>
            <a:pPr marL="171450" indent="-171450">
              <a:buFont typeface="Wingdings" panose="05000000000000000000" pitchFamily="2" charset="2"/>
              <a:buChar char="§"/>
            </a:pPr>
            <a:r>
              <a:rPr lang="en-US" sz="1200" dirty="0">
                <a:solidFill>
                  <a:schemeClr val="tx1"/>
                </a:solidFill>
              </a:rPr>
              <a:t>Distribution seems to be symmetric with similar mean &amp; median</a:t>
            </a:r>
          </a:p>
          <a:p>
            <a:pPr marL="171450" indent="-171450">
              <a:buFont typeface="Wingdings" panose="05000000000000000000" pitchFamily="2" charset="2"/>
              <a:buChar char="§"/>
            </a:pPr>
            <a:r>
              <a:rPr lang="en-US" sz="1200" dirty="0">
                <a:solidFill>
                  <a:schemeClr val="tx1"/>
                </a:solidFill>
              </a:rPr>
              <a:t>Seems to be multi-modal distribution having multiple peaks.</a:t>
            </a:r>
          </a:p>
          <a:p>
            <a:pPr marL="171450" indent="-171450">
              <a:buFont typeface="Wingdings" panose="05000000000000000000" pitchFamily="2" charset="2"/>
              <a:buChar char="§"/>
            </a:pPr>
            <a:r>
              <a:rPr lang="en-US" sz="1200" dirty="0">
                <a:solidFill>
                  <a:schemeClr val="tx1"/>
                </a:solidFill>
              </a:rPr>
              <a:t>Few outliers observed, but we would keep the data as-is to avoid any loss of information.</a:t>
            </a:r>
          </a:p>
        </p:txBody>
      </p:sp>
      <p:sp>
        <p:nvSpPr>
          <p:cNvPr id="10" name="Rectangle 9">
            <a:extLst>
              <a:ext uri="{FF2B5EF4-FFF2-40B4-BE49-F238E27FC236}">
                <a16:creationId xmlns:a16="http://schemas.microsoft.com/office/drawing/2014/main" id="{EEEC1C0A-1DD6-C279-EB2B-A4353C5E757A}"/>
              </a:ext>
            </a:extLst>
          </p:cNvPr>
          <p:cNvSpPr/>
          <p:nvPr/>
        </p:nvSpPr>
        <p:spPr>
          <a:xfrm>
            <a:off x="6264266" y="4897253"/>
            <a:ext cx="5075227" cy="14996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Price of Each Item:-</a:t>
            </a:r>
          </a:p>
          <a:p>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There is a large variation</a:t>
            </a:r>
          </a:p>
          <a:p>
            <a:pPr marL="171450" indent="-171450">
              <a:buFont typeface="Wingdings" panose="05000000000000000000" pitchFamily="2" charset="2"/>
              <a:buChar char="§"/>
            </a:pPr>
            <a:r>
              <a:rPr lang="en-US" sz="1200" dirty="0">
                <a:solidFill>
                  <a:schemeClr val="tx1"/>
                </a:solidFill>
              </a:rPr>
              <a:t>Distribution seems to be slightly right-skewed</a:t>
            </a:r>
          </a:p>
          <a:p>
            <a:pPr marL="171450" indent="-171450">
              <a:buFont typeface="Wingdings" panose="05000000000000000000" pitchFamily="2" charset="2"/>
              <a:buChar char="§"/>
            </a:pPr>
            <a:r>
              <a:rPr lang="en-US" sz="1200" dirty="0">
                <a:solidFill>
                  <a:schemeClr val="tx1"/>
                </a:solidFill>
              </a:rPr>
              <a:t>Seems to be multi-modal distribution having multiple peaks</a:t>
            </a:r>
          </a:p>
          <a:p>
            <a:pPr marL="171450" indent="-171450">
              <a:buFont typeface="Wingdings" panose="05000000000000000000" pitchFamily="2" charset="2"/>
              <a:buChar char="§"/>
            </a:pPr>
            <a:r>
              <a:rPr lang="en-US" sz="1200" dirty="0">
                <a:solidFill>
                  <a:schemeClr val="tx1"/>
                </a:solidFill>
              </a:rPr>
              <a:t>Lot of outliers observed, but we would keep the data as-is to avoid any loss of information</a:t>
            </a:r>
          </a:p>
        </p:txBody>
      </p:sp>
    </p:spTree>
    <p:extLst>
      <p:ext uri="{BB962C8B-B14F-4D97-AF65-F5344CB8AC3E}">
        <p14:creationId xmlns:p14="http://schemas.microsoft.com/office/powerpoint/2010/main" val="2198006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EB909-0232-65AC-4FE9-CF89A80DDE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3856E6-78DC-0BAC-501C-11217AC496B1}"/>
              </a:ext>
            </a:extLst>
          </p:cNvPr>
          <p:cNvSpPr>
            <a:spLocks noGrp="1"/>
          </p:cNvSpPr>
          <p:nvPr>
            <p:ph type="title"/>
          </p:nvPr>
        </p:nvSpPr>
        <p:spPr/>
        <p:txBody>
          <a:bodyPr>
            <a:normAutofit/>
          </a:bodyPr>
          <a:lstStyle/>
          <a:p>
            <a:r>
              <a:rPr lang="en-IN" dirty="0"/>
              <a:t>EXPLORATORY DATA ANALYSIS (2/13)</a:t>
            </a:r>
          </a:p>
        </p:txBody>
      </p:sp>
      <p:sp>
        <p:nvSpPr>
          <p:cNvPr id="4" name="Rectangle 3">
            <a:extLst>
              <a:ext uri="{FF2B5EF4-FFF2-40B4-BE49-F238E27FC236}">
                <a16:creationId xmlns:a16="http://schemas.microsoft.com/office/drawing/2014/main" id="{F1EF9193-31CA-0505-B802-12AE7974BB70}"/>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Univariate Analysis</a:t>
            </a:r>
          </a:p>
        </p:txBody>
      </p:sp>
      <p:sp>
        <p:nvSpPr>
          <p:cNvPr id="8" name="Rectangle 7">
            <a:extLst>
              <a:ext uri="{FF2B5EF4-FFF2-40B4-BE49-F238E27FC236}">
                <a16:creationId xmlns:a16="http://schemas.microsoft.com/office/drawing/2014/main" id="{1128FCA2-E497-8236-7B10-A49ECBEF5746}"/>
              </a:ext>
            </a:extLst>
          </p:cNvPr>
          <p:cNvSpPr/>
          <p:nvPr/>
        </p:nvSpPr>
        <p:spPr>
          <a:xfrm>
            <a:off x="823893" y="4897253"/>
            <a:ext cx="5075227" cy="14996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Sales:-</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There is a large variation</a:t>
            </a:r>
          </a:p>
          <a:p>
            <a:pPr marL="171450" indent="-171450">
              <a:buFont typeface="Wingdings" panose="05000000000000000000" pitchFamily="2" charset="2"/>
              <a:buChar char="§"/>
            </a:pPr>
            <a:r>
              <a:rPr lang="en-US" sz="1200" dirty="0">
                <a:solidFill>
                  <a:schemeClr val="tx1"/>
                </a:solidFill>
              </a:rPr>
              <a:t>Distribution seems to be right-skewed </a:t>
            </a:r>
          </a:p>
          <a:p>
            <a:pPr marL="171450" indent="-171450">
              <a:buFont typeface="Wingdings" panose="05000000000000000000" pitchFamily="2" charset="2"/>
              <a:buChar char="§"/>
            </a:pPr>
            <a:r>
              <a:rPr lang="en-US" sz="1200" dirty="0">
                <a:solidFill>
                  <a:schemeClr val="tx1"/>
                </a:solidFill>
              </a:rPr>
              <a:t>Seems to be unimodal distribution</a:t>
            </a:r>
          </a:p>
          <a:p>
            <a:pPr marL="171450" indent="-171450">
              <a:buFont typeface="Wingdings" panose="05000000000000000000" pitchFamily="2" charset="2"/>
              <a:buChar char="§"/>
            </a:pPr>
            <a:r>
              <a:rPr lang="en-US" sz="1200" dirty="0">
                <a:solidFill>
                  <a:schemeClr val="tx1"/>
                </a:solidFill>
              </a:rPr>
              <a:t>Lot of outliers observed, but we would keep the data as-is to avoid any loss of information.</a:t>
            </a:r>
          </a:p>
        </p:txBody>
      </p:sp>
      <p:sp>
        <p:nvSpPr>
          <p:cNvPr id="10" name="Rectangle 9">
            <a:extLst>
              <a:ext uri="{FF2B5EF4-FFF2-40B4-BE49-F238E27FC236}">
                <a16:creationId xmlns:a16="http://schemas.microsoft.com/office/drawing/2014/main" id="{1F621D4F-1DB3-4FC0-3818-72863A673B81}"/>
              </a:ext>
            </a:extLst>
          </p:cNvPr>
          <p:cNvSpPr/>
          <p:nvPr/>
        </p:nvSpPr>
        <p:spPr>
          <a:xfrm>
            <a:off x="6264266" y="4897253"/>
            <a:ext cx="5075227" cy="14996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Days Since Last Order:-</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There is a large variation</a:t>
            </a:r>
          </a:p>
          <a:p>
            <a:pPr marL="171450" indent="-171450">
              <a:buFont typeface="Wingdings" panose="05000000000000000000" pitchFamily="2" charset="2"/>
              <a:buChar char="§"/>
            </a:pPr>
            <a:r>
              <a:rPr lang="en-US" sz="1200" dirty="0">
                <a:solidFill>
                  <a:schemeClr val="tx1"/>
                </a:solidFill>
              </a:rPr>
              <a:t>Distribution seems to be slightly right-skewed</a:t>
            </a:r>
          </a:p>
          <a:p>
            <a:pPr marL="171450" indent="-171450">
              <a:buFont typeface="Wingdings" panose="05000000000000000000" pitchFamily="2" charset="2"/>
              <a:buChar char="§"/>
            </a:pPr>
            <a:r>
              <a:rPr lang="en-US" sz="1200" dirty="0">
                <a:solidFill>
                  <a:schemeClr val="tx1"/>
                </a:solidFill>
              </a:rPr>
              <a:t>Seems to be Bi-modal distribution having 2 peaks</a:t>
            </a:r>
          </a:p>
          <a:p>
            <a:pPr marL="171450" indent="-171450">
              <a:buFont typeface="Wingdings" panose="05000000000000000000" pitchFamily="2" charset="2"/>
              <a:buChar char="§"/>
            </a:pPr>
            <a:r>
              <a:rPr lang="en-US" sz="1200" dirty="0">
                <a:solidFill>
                  <a:schemeClr val="tx1"/>
                </a:solidFill>
              </a:rPr>
              <a:t>No outliers observed</a:t>
            </a:r>
          </a:p>
        </p:txBody>
      </p:sp>
      <p:pic>
        <p:nvPicPr>
          <p:cNvPr id="6" name="Picture 5">
            <a:extLst>
              <a:ext uri="{FF2B5EF4-FFF2-40B4-BE49-F238E27FC236}">
                <a16:creationId xmlns:a16="http://schemas.microsoft.com/office/drawing/2014/main" id="{D32CF431-8B05-FCD1-0016-1D13973C4C30}"/>
              </a:ext>
            </a:extLst>
          </p:cNvPr>
          <p:cNvPicPr>
            <a:picLocks noChangeAspect="1"/>
          </p:cNvPicPr>
          <p:nvPr/>
        </p:nvPicPr>
        <p:blipFill>
          <a:blip r:embed="rId3"/>
          <a:stretch>
            <a:fillRect/>
          </a:stretch>
        </p:blipFill>
        <p:spPr>
          <a:xfrm>
            <a:off x="873488" y="1845916"/>
            <a:ext cx="4932031" cy="2908973"/>
          </a:xfrm>
          <a:prstGeom prst="rect">
            <a:avLst/>
          </a:prstGeom>
        </p:spPr>
      </p:pic>
      <p:pic>
        <p:nvPicPr>
          <p:cNvPr id="11" name="Picture 10">
            <a:extLst>
              <a:ext uri="{FF2B5EF4-FFF2-40B4-BE49-F238E27FC236}">
                <a16:creationId xmlns:a16="http://schemas.microsoft.com/office/drawing/2014/main" id="{4423D814-162D-A965-DE78-01A619E09C5F}"/>
              </a:ext>
            </a:extLst>
          </p:cNvPr>
          <p:cNvPicPr>
            <a:picLocks noChangeAspect="1"/>
          </p:cNvPicPr>
          <p:nvPr/>
        </p:nvPicPr>
        <p:blipFill>
          <a:blip r:embed="rId4"/>
          <a:stretch>
            <a:fillRect/>
          </a:stretch>
        </p:blipFill>
        <p:spPr>
          <a:xfrm>
            <a:off x="6237056" y="1845916"/>
            <a:ext cx="4932031" cy="2934789"/>
          </a:xfrm>
          <a:prstGeom prst="rect">
            <a:avLst/>
          </a:prstGeom>
        </p:spPr>
      </p:pic>
    </p:spTree>
    <p:extLst>
      <p:ext uri="{BB962C8B-B14F-4D97-AF65-F5344CB8AC3E}">
        <p14:creationId xmlns:p14="http://schemas.microsoft.com/office/powerpoint/2010/main" val="16167285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25508-298B-0B8C-C040-CA264132C4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13C638-F01A-0555-C093-908989400265}"/>
              </a:ext>
            </a:extLst>
          </p:cNvPr>
          <p:cNvSpPr>
            <a:spLocks noGrp="1"/>
          </p:cNvSpPr>
          <p:nvPr>
            <p:ph type="title"/>
          </p:nvPr>
        </p:nvSpPr>
        <p:spPr/>
        <p:txBody>
          <a:bodyPr>
            <a:normAutofit/>
          </a:bodyPr>
          <a:lstStyle/>
          <a:p>
            <a:r>
              <a:rPr lang="en-IN" dirty="0"/>
              <a:t>EXPLORATORY DATA ANALYSIS (3/13)</a:t>
            </a:r>
          </a:p>
        </p:txBody>
      </p:sp>
      <p:sp>
        <p:nvSpPr>
          <p:cNvPr id="4" name="Rectangle 3">
            <a:extLst>
              <a:ext uri="{FF2B5EF4-FFF2-40B4-BE49-F238E27FC236}">
                <a16:creationId xmlns:a16="http://schemas.microsoft.com/office/drawing/2014/main" id="{32C1BD5C-D508-3918-19F8-25A2467AB278}"/>
              </a:ext>
            </a:extLst>
          </p:cNvPr>
          <p:cNvSpPr/>
          <p:nvPr/>
        </p:nvSpPr>
        <p:spPr>
          <a:xfrm>
            <a:off x="823893" y="1210929"/>
            <a:ext cx="10515600" cy="414273"/>
          </a:xfrm>
          <a:prstGeom prst="rect">
            <a:avLst/>
          </a:prstGeom>
          <a:gradFill>
            <a:gsLst>
              <a:gs pos="0">
                <a:schemeClr val="bg1"/>
              </a:gs>
              <a:gs pos="100000">
                <a:schemeClr val="bg1">
                  <a:lumMod val="95000"/>
                </a:schemeClr>
              </a:gs>
            </a:gsLst>
            <a:lin ang="108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IN" dirty="0">
                <a:solidFill>
                  <a:schemeClr val="tx1"/>
                </a:solidFill>
              </a:rPr>
              <a:t>Univariate Analysis</a:t>
            </a:r>
          </a:p>
        </p:txBody>
      </p:sp>
      <p:sp>
        <p:nvSpPr>
          <p:cNvPr id="8" name="Rectangle 7">
            <a:extLst>
              <a:ext uri="{FF2B5EF4-FFF2-40B4-BE49-F238E27FC236}">
                <a16:creationId xmlns:a16="http://schemas.microsoft.com/office/drawing/2014/main" id="{13C5ACD3-C32D-219D-B499-2E6BD433472E}"/>
              </a:ext>
            </a:extLst>
          </p:cNvPr>
          <p:cNvSpPr/>
          <p:nvPr/>
        </p:nvSpPr>
        <p:spPr>
          <a:xfrm>
            <a:off x="823893" y="4897253"/>
            <a:ext cx="5075227" cy="14996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Manufacturer's Suggested Retail Price:-</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There is a large variation</a:t>
            </a:r>
          </a:p>
          <a:p>
            <a:pPr marL="171450" indent="-171450">
              <a:buFont typeface="Wingdings" panose="05000000000000000000" pitchFamily="2" charset="2"/>
              <a:buChar char="§"/>
            </a:pPr>
            <a:r>
              <a:rPr lang="en-US" sz="1200" dirty="0">
                <a:solidFill>
                  <a:schemeClr val="tx1"/>
                </a:solidFill>
              </a:rPr>
              <a:t>Distribution seems to be almost symmetrical</a:t>
            </a:r>
          </a:p>
          <a:p>
            <a:pPr marL="171450" indent="-171450">
              <a:buFont typeface="Wingdings" panose="05000000000000000000" pitchFamily="2" charset="2"/>
              <a:buChar char="§"/>
            </a:pPr>
            <a:r>
              <a:rPr lang="en-US" sz="1200" dirty="0">
                <a:solidFill>
                  <a:schemeClr val="tx1"/>
                </a:solidFill>
              </a:rPr>
              <a:t>Seems to be unimodal distribution</a:t>
            </a:r>
          </a:p>
          <a:p>
            <a:pPr marL="171450" indent="-171450">
              <a:buFont typeface="Wingdings" panose="05000000000000000000" pitchFamily="2" charset="2"/>
              <a:buChar char="§"/>
            </a:pPr>
            <a:r>
              <a:rPr lang="en-US" sz="1200" dirty="0">
                <a:solidFill>
                  <a:schemeClr val="tx1"/>
                </a:solidFill>
              </a:rPr>
              <a:t>No outliers observed</a:t>
            </a:r>
          </a:p>
        </p:txBody>
      </p:sp>
      <p:sp>
        <p:nvSpPr>
          <p:cNvPr id="10" name="Rectangle 9">
            <a:extLst>
              <a:ext uri="{FF2B5EF4-FFF2-40B4-BE49-F238E27FC236}">
                <a16:creationId xmlns:a16="http://schemas.microsoft.com/office/drawing/2014/main" id="{2552CF8A-4F01-860D-3A83-A35CE63B8346}"/>
              </a:ext>
            </a:extLst>
          </p:cNvPr>
          <p:cNvSpPr/>
          <p:nvPr/>
        </p:nvSpPr>
        <p:spPr>
          <a:xfrm>
            <a:off x="6264266" y="4897253"/>
            <a:ext cx="5075227" cy="1499635"/>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dirty="0">
                <a:solidFill>
                  <a:schemeClr val="tx1"/>
                </a:solidFill>
              </a:rPr>
              <a:t>Status of the Order:-</a:t>
            </a:r>
          </a:p>
          <a:p>
            <a:pPr marL="171450" indent="-171450">
              <a:buFont typeface="Wingdings" panose="05000000000000000000" pitchFamily="2" charset="2"/>
              <a:buChar char="§"/>
            </a:pPr>
            <a:endParaRPr lang="en-US" sz="1200" dirty="0">
              <a:solidFill>
                <a:schemeClr val="tx1"/>
              </a:solidFill>
            </a:endParaRPr>
          </a:p>
          <a:p>
            <a:pPr marL="171450" indent="-171450">
              <a:buFont typeface="Wingdings" panose="05000000000000000000" pitchFamily="2" charset="2"/>
              <a:buChar char="§"/>
            </a:pPr>
            <a:r>
              <a:rPr lang="en-US" sz="1200" dirty="0">
                <a:solidFill>
                  <a:schemeClr val="tx1"/>
                </a:solidFill>
              </a:rPr>
              <a:t>Majority of the orders are in the Shipped state (~93%)</a:t>
            </a:r>
          </a:p>
          <a:p>
            <a:pPr marL="171450" indent="-171450">
              <a:buFont typeface="Wingdings" panose="05000000000000000000" pitchFamily="2" charset="2"/>
              <a:buChar char="§"/>
            </a:pPr>
            <a:r>
              <a:rPr lang="en-US" sz="1200" dirty="0">
                <a:solidFill>
                  <a:schemeClr val="tx1"/>
                </a:solidFill>
              </a:rPr>
              <a:t>1-2% orders each are in Cancelled, Disputed In-progress, On-hold or Resolves State</a:t>
            </a:r>
          </a:p>
        </p:txBody>
      </p:sp>
      <p:pic>
        <p:nvPicPr>
          <p:cNvPr id="5" name="Picture 4">
            <a:extLst>
              <a:ext uri="{FF2B5EF4-FFF2-40B4-BE49-F238E27FC236}">
                <a16:creationId xmlns:a16="http://schemas.microsoft.com/office/drawing/2014/main" id="{B30F5B6E-DE3B-9CCC-6105-0844C204E40D}"/>
              </a:ext>
            </a:extLst>
          </p:cNvPr>
          <p:cNvPicPr>
            <a:picLocks noChangeAspect="1"/>
          </p:cNvPicPr>
          <p:nvPr/>
        </p:nvPicPr>
        <p:blipFill>
          <a:blip r:embed="rId3"/>
          <a:stretch>
            <a:fillRect/>
          </a:stretch>
        </p:blipFill>
        <p:spPr>
          <a:xfrm>
            <a:off x="871092" y="1802384"/>
            <a:ext cx="5028028" cy="2978321"/>
          </a:xfrm>
          <a:prstGeom prst="rect">
            <a:avLst/>
          </a:prstGeom>
        </p:spPr>
      </p:pic>
      <p:pic>
        <p:nvPicPr>
          <p:cNvPr id="15" name="Picture 14">
            <a:extLst>
              <a:ext uri="{FF2B5EF4-FFF2-40B4-BE49-F238E27FC236}">
                <a16:creationId xmlns:a16="http://schemas.microsoft.com/office/drawing/2014/main" id="{626760F6-8056-DE73-9218-F1E2D2648BA7}"/>
              </a:ext>
            </a:extLst>
          </p:cNvPr>
          <p:cNvPicPr>
            <a:picLocks noChangeAspect="1"/>
          </p:cNvPicPr>
          <p:nvPr/>
        </p:nvPicPr>
        <p:blipFill>
          <a:blip r:embed="rId4"/>
          <a:stretch>
            <a:fillRect/>
          </a:stretch>
        </p:blipFill>
        <p:spPr>
          <a:xfrm>
            <a:off x="6264266" y="1619899"/>
            <a:ext cx="4948170" cy="3067966"/>
          </a:xfrm>
          <a:prstGeom prst="rect">
            <a:avLst/>
          </a:prstGeom>
        </p:spPr>
      </p:pic>
    </p:spTree>
    <p:extLst>
      <p:ext uri="{BB962C8B-B14F-4D97-AF65-F5344CB8AC3E}">
        <p14:creationId xmlns:p14="http://schemas.microsoft.com/office/powerpoint/2010/main" val="40736056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1127</TotalTime>
  <Words>5049</Words>
  <Application>Microsoft Office PowerPoint</Application>
  <PresentationFormat>Widescreen</PresentationFormat>
  <Paragraphs>715</Paragraphs>
  <Slides>50</Slides>
  <Notes>39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50</vt:i4>
      </vt:variant>
    </vt:vector>
  </HeadingPairs>
  <TitlesOfParts>
    <vt:vector size="56" baseType="lpstr">
      <vt:lpstr>Arial</vt:lpstr>
      <vt:lpstr>Calibri</vt:lpstr>
      <vt:lpstr>Calibri Light</vt:lpstr>
      <vt:lpstr>Inter</vt:lpstr>
      <vt:lpstr>Wingdings</vt:lpstr>
      <vt:lpstr>Office Theme</vt:lpstr>
      <vt:lpstr>MARKETING &amp; RETAIL ANALYTICS</vt:lpstr>
      <vt:lpstr>CONTENT</vt:lpstr>
      <vt:lpstr>PART A – Automobile Sales Problem</vt:lpstr>
      <vt:lpstr>BUSINESS CONTEXT &amp; PROBLEM STATEMENT</vt:lpstr>
      <vt:lpstr>DATA SUMMARY (1/2)</vt:lpstr>
      <vt:lpstr>DATA SUMMARY (2/2)</vt:lpstr>
      <vt:lpstr>EXPLORATORY DATA ANALYSIS (1/13)</vt:lpstr>
      <vt:lpstr>EXPLORATORY DATA ANALYSIS (2/13)</vt:lpstr>
      <vt:lpstr>EXPLORATORY DATA ANALYSIS (3/13)</vt:lpstr>
      <vt:lpstr>EXPLORATORY DATA ANALYSIS (4/13)</vt:lpstr>
      <vt:lpstr>EXPLORATORY DATA ANALYSIS (5/13)</vt:lpstr>
      <vt:lpstr>EXPLORATORY DATA ANALYSIS (6/13)</vt:lpstr>
      <vt:lpstr>EXPLORATORY DATA ANALYSIS (7/13)</vt:lpstr>
      <vt:lpstr>EXPLORATORY DATA ANALYSIS (8/13)</vt:lpstr>
      <vt:lpstr>EXPLORATORY DATA ANALYSIS (9/13)</vt:lpstr>
      <vt:lpstr>EXPLORATORY DATA ANALYSIS (10/13)</vt:lpstr>
      <vt:lpstr>EXPLORATORY DATA ANALYSIS (11/13)</vt:lpstr>
      <vt:lpstr>EXPLORATORY DATA ANALYSIS (12/13)</vt:lpstr>
      <vt:lpstr>EXPLORATORY DATA ANALYSIS (13/13)</vt:lpstr>
      <vt:lpstr>CUSTOMER SEGMENTATION USING RFM (1/9)</vt:lpstr>
      <vt:lpstr>CUSTOMER SEGMENTATION USING RFM (2/9)</vt:lpstr>
      <vt:lpstr>CUSTOMER SEGMENTATION USING RFM (3/9)</vt:lpstr>
      <vt:lpstr>CUSTOMER SEGMENTATION USING RFM (4/9)</vt:lpstr>
      <vt:lpstr>CUSTOMER SEGMENTATION USING RFM (5/9)</vt:lpstr>
      <vt:lpstr>CUSTOMER SEGMENTATION USING RFM (6/9)</vt:lpstr>
      <vt:lpstr>CUSTOMER SEGMENTATION USING RFM (7/9)</vt:lpstr>
      <vt:lpstr>CUSTOMER SEGMENTATION USING RFM (8/9)</vt:lpstr>
      <vt:lpstr>CUSTOMER SEGMENTATION USING RFM (9/9)</vt:lpstr>
      <vt:lpstr>INFERENCES &amp; BUSINESS RECOMMENDATIONS</vt:lpstr>
      <vt:lpstr>PART B –  Grocery Retail Problem</vt:lpstr>
      <vt:lpstr>BUSINESS CONTEXT &amp; PROBLEM STATEMENT</vt:lpstr>
      <vt:lpstr>DATA SUMMARY (1/2)</vt:lpstr>
      <vt:lpstr>DATA SUMMARY (2/2)</vt:lpstr>
      <vt:lpstr>EXPLORATORY DATA ANALYSIS (1/8)</vt:lpstr>
      <vt:lpstr>EXPLORATORY DATA ANALYSIS (2/8)</vt:lpstr>
      <vt:lpstr>EXPLORATORY DATA ANALYSIS (3/8)</vt:lpstr>
      <vt:lpstr>EXPLORATORY DATA ANALYSIS (4/8)</vt:lpstr>
      <vt:lpstr>EXPLORATORY DATA ANALYSIS (5/8)</vt:lpstr>
      <vt:lpstr>EXPLORATORY DATA ANALYSIS (6/8)</vt:lpstr>
      <vt:lpstr>EXPLORATORY DATA ANALYSIS (7/8)</vt:lpstr>
      <vt:lpstr>EXPLORATORY DATA ANALYSIS (8/8)</vt:lpstr>
      <vt:lpstr>MARKET BASKET ANALYSIS (1/5)</vt:lpstr>
      <vt:lpstr>MARKET BASKET ANALYSIS (2/5)</vt:lpstr>
      <vt:lpstr>MARKET BASKET ANALYSIS (3/5)</vt:lpstr>
      <vt:lpstr>MARKET BASKET ANALYSIS (4/5)</vt:lpstr>
      <vt:lpstr>MARKET BASKET ANALYSIS (5/5)</vt:lpstr>
      <vt:lpstr>INFERENCES &amp; BUSINESS RECOMMENDATIONS (1/3)</vt:lpstr>
      <vt:lpstr>INFERENCES &amp; BUSINESS RECOMMENDATIONS (2/3)</vt:lpstr>
      <vt:lpstr>INFERENCES &amp; BUSINESS RECOMMENDATIONS (3/3)</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Maheep Singh</dc:creator>
  <cp:lastModifiedBy>Maheep Singh</cp:lastModifiedBy>
  <cp:revision>132</cp:revision>
  <dcterms:created xsi:type="dcterms:W3CDTF">2025-05-17T13:43:59Z</dcterms:created>
  <dcterms:modified xsi:type="dcterms:W3CDTF">2025-05-20T05:02:10Z</dcterms:modified>
</cp:coreProperties>
</file>